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7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Lst>
  <p:sldSz cx="9144000" cy="5143500" type="screen16x9"/>
  <p:notesSz cx="6858000" cy="9144000"/>
  <p:embeddedFontLst>
    <p:embeddedFont>
      <p:font typeface="Proxima Nova" panose="02010600030101010101" charset="0"/>
      <p:regular r:id="rId77"/>
      <p:bold r:id="rId78"/>
      <p:italic r:id="rId79"/>
      <p:boldItalic r:id="rId80"/>
    </p:embeddedFont>
    <p:embeddedFont>
      <p:font typeface="Oswald"/>
      <p:regular r:id="rId81"/>
      <p:bold r:id="rId82"/>
    </p:embeddedFont>
    <p:embeddedFont>
      <p:font typeface="Calibri" panose="020F0502020204030204" pitchFamily="34" charset="0"/>
      <p:regular r:id="rId83"/>
      <p:bold r:id="rId84"/>
      <p:italic r:id="rId85"/>
      <p:boldItalic r:id="rId8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Bo Wang"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0C1E61A6-B347-4B83-8C24-DEF140439919}">
  <a:tblStyle styleId="{0C1E61A6-B347-4B83-8C24-DEF140439919}"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 styleId="{508BEB66-96B8-470F-8339-BCB210302D8F}"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2" d="100"/>
          <a:sy n="82" d="100"/>
        </p:scale>
        <p:origin x="276"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notesMaster" Target="notesMasters/notesMaster1.xml"/><Relationship Id="rId84" Type="http://schemas.openxmlformats.org/officeDocument/2006/relationships/font" Target="fonts/font8.fntdata"/><Relationship Id="rId89"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font" Target="fonts/font3.fntdata"/><Relationship Id="rId87" Type="http://schemas.openxmlformats.org/officeDocument/2006/relationships/commentAuthors" Target="commentAuthor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font" Target="fonts/font6.fntdata"/><Relationship Id="rId90"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font" Target="fonts/font1.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font" Target="fonts/font4.fntdata"/><Relationship Id="rId85" Type="http://schemas.openxmlformats.org/officeDocument/2006/relationships/font" Target="fonts/font9.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font" Target="fonts/font7.fntdata"/><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font" Target="fonts/font2.fntdata"/><Relationship Id="rId81" Type="http://schemas.openxmlformats.org/officeDocument/2006/relationships/font" Target="fonts/font5.fntdata"/><Relationship Id="rId86"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Shape 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Shape 5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 name="Shape 52"/>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Shape 14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4" name="Shape 14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Shape 15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6" name="Shape 156"/>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7916"/>
              </a:lnSpc>
              <a:spcBef>
                <a:spcPts val="0"/>
              </a:spcBef>
              <a:spcAft>
                <a:spcPts val="800"/>
              </a:spcAft>
              <a:buClr>
                <a:schemeClr val="dk1"/>
              </a:buClr>
              <a:buSzPts val="1100"/>
              <a:buFont typeface="Arial"/>
              <a:buNone/>
            </a:pPr>
            <a:r>
              <a:rPr lang="en" sz="1200" b="0" i="0" u="none" strike="noStrike" cap="none">
                <a:solidFill>
                  <a:schemeClr val="dk1"/>
                </a:solidFill>
                <a:latin typeface="Calibri"/>
                <a:ea typeface="Calibri"/>
                <a:cs typeface="Calibri"/>
                <a:sym typeface="Calibri"/>
              </a:rPr>
              <a:t>There are 22 cost drivers in total, which have been input into the system when initiating a project. They largely reflect the product, process, personnel, and platform aspects of the project, which may generally affect risk exposure and mitigation. The number of cost drivers to adopt in the model depends on the amount of data we can assume in order to avoid overfitting, and the development environment of Huawei</a:t>
            </a:r>
            <a:endParaRPr sz="11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Shape 16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7" name="Shape 167"/>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7916"/>
              </a:lnSpc>
              <a:spcBef>
                <a:spcPts val="0"/>
              </a:spcBef>
              <a:spcAft>
                <a:spcPts val="800"/>
              </a:spcAft>
              <a:buClr>
                <a:schemeClr val="dk1"/>
              </a:buClr>
              <a:buSzPts val="1100"/>
              <a:buFont typeface="Arial"/>
              <a:buNone/>
            </a:pPr>
            <a:r>
              <a:rPr lang="en" sz="1100" b="0" i="0" u="none" strike="noStrike" cap="none">
                <a:solidFill>
                  <a:schemeClr val="dk1"/>
                </a:solidFill>
                <a:latin typeface="Calibri"/>
                <a:ea typeface="Calibri"/>
                <a:cs typeface="Calibri"/>
                <a:sym typeface="Calibri"/>
              </a:rPr>
              <a:t>It predicts defects introduced and removed based on a subset of COCOMO cost drivers and three internal baseline defect rates, specifically, for automated analysis, peer reviews, and execution testing and tools. The prediction helps to risk identification and mitigation.</a:t>
            </a:r>
            <a:endParaRPr sz="11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Shape 17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7" name="Shape 177"/>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Shape 1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4" name="Shape 18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7916"/>
              </a:lnSpc>
              <a:spcBef>
                <a:spcPts val="0"/>
              </a:spcBef>
              <a:spcAft>
                <a:spcPts val="80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Shape 19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Shape 192"/>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Shape 1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9" name="Shape 199"/>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7916"/>
              </a:lnSpc>
              <a:spcBef>
                <a:spcPts val="0"/>
              </a:spcBef>
              <a:spcAft>
                <a:spcPts val="0"/>
              </a:spcAft>
              <a:buClr>
                <a:srgbClr val="000000"/>
              </a:buClr>
              <a:buSzPts val="1100"/>
              <a:buFont typeface="Arial"/>
              <a:buNone/>
            </a:pPr>
            <a:r>
              <a:rPr lang="en" sz="1100" b="0" i="0" u="none" strike="noStrike" cap="none">
                <a:solidFill>
                  <a:schemeClr val="dk1"/>
                </a:solidFill>
                <a:latin typeface="Calibri"/>
                <a:ea typeface="Calibri"/>
                <a:cs typeface="Calibri"/>
                <a:sym typeface="Calibri"/>
              </a:rPr>
              <a:t>Code Smells</a:t>
            </a:r>
            <a:endParaRPr sz="1100" b="0" i="0" u="none" strike="noStrike" cap="none">
              <a:solidFill>
                <a:schemeClr val="dk1"/>
              </a:solidFill>
              <a:latin typeface="Calibri"/>
              <a:ea typeface="Calibri"/>
              <a:cs typeface="Calibri"/>
              <a:sym typeface="Calibri"/>
            </a:endParaRPr>
          </a:p>
          <a:p>
            <a:pPr marL="0" marR="0" lvl="0" indent="0" algn="l" rtl="0">
              <a:lnSpc>
                <a:spcPct val="107916"/>
              </a:lnSpc>
              <a:spcBef>
                <a:spcPts val="0"/>
              </a:spcBef>
              <a:spcAft>
                <a:spcPts val="800"/>
              </a:spcAft>
              <a:buClr>
                <a:srgbClr val="000000"/>
              </a:buClr>
              <a:buSzPts val="1100"/>
              <a:buFont typeface="Arial"/>
              <a:buNone/>
            </a:pPr>
            <a:r>
              <a:rPr lang="en" sz="1100" b="0" i="0" u="none" strike="noStrike" cap="none">
                <a:solidFill>
                  <a:schemeClr val="dk1"/>
                </a:solidFill>
                <a:latin typeface="Calibri"/>
                <a:ea typeface="Calibri"/>
                <a:cs typeface="Calibri"/>
                <a:sym typeface="Calibri"/>
              </a:rPr>
              <a:t>Code smell, also known as bad smell, in computer programming code, refers to any symptom in the source code of a program that possibly indicates a deeper problem. According to Martin Fowler, "a code smell is a surface indication that usually corresponds to a deeper problem in the system" (WikiPedia)</a:t>
            </a:r>
            <a:endParaRPr sz="11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Shape 20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7" name="Shape 207"/>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7916"/>
              </a:lnSpc>
              <a:spcBef>
                <a:spcPts val="0"/>
              </a:spcBef>
              <a:spcAft>
                <a:spcPts val="0"/>
              </a:spcAft>
              <a:buClr>
                <a:schemeClr val="dk1"/>
              </a:buClr>
              <a:buSzPts val="1100"/>
              <a:buFont typeface="Arial"/>
              <a:buNone/>
            </a:pPr>
            <a:r>
              <a:rPr lang="en" sz="1100" b="0" i="0" u="none" strike="noStrike" cap="none">
                <a:solidFill>
                  <a:schemeClr val="dk1"/>
                </a:solidFill>
                <a:latin typeface="Calibri"/>
                <a:ea typeface="Calibri"/>
                <a:cs typeface="Calibri"/>
                <a:sym typeface="Calibri"/>
              </a:rPr>
              <a:t>Security Vulnerability</a:t>
            </a:r>
            <a:endParaRPr sz="1100" b="0" i="0" u="none" strike="noStrike" cap="none">
              <a:solidFill>
                <a:schemeClr val="dk1"/>
              </a:solidFill>
              <a:latin typeface="Calibri"/>
              <a:ea typeface="Calibri"/>
              <a:cs typeface="Calibri"/>
              <a:sym typeface="Calibri"/>
            </a:endParaRPr>
          </a:p>
          <a:p>
            <a:pPr marL="0" marR="0" lvl="0" indent="0" algn="l" rtl="0">
              <a:lnSpc>
                <a:spcPct val="107916"/>
              </a:lnSpc>
              <a:spcBef>
                <a:spcPts val="0"/>
              </a:spcBef>
              <a:spcAft>
                <a:spcPts val="0"/>
              </a:spcAft>
              <a:buClr>
                <a:schemeClr val="dk1"/>
              </a:buClr>
              <a:buSzPts val="1100"/>
              <a:buFont typeface="Arial"/>
              <a:buNone/>
            </a:pPr>
            <a:r>
              <a:rPr lang="en" sz="1100" b="0" i="0" u="none" strike="noStrike" cap="none">
                <a:solidFill>
                  <a:schemeClr val="dk1"/>
                </a:solidFill>
                <a:latin typeface="Calibri"/>
                <a:ea typeface="Calibri"/>
                <a:cs typeface="Calibri"/>
                <a:sym typeface="Calibri"/>
              </a:rPr>
              <a:t>Common Weakness Enumeration (CWE™) is a formal list or dictionary of common software weaknesses that can occur in software's architecture, design, code or implementation that can lead to exploitable security vulnerabilities. CWE was created to serve as a common language for describing software security weaknesses; serve as a standard measuring stick for software security tools targeting these weaknesses; and to provide a common baseline standard for weakness identification, mitigation, and prevention efforts. (SonarQube Security Vulnerabilities)</a:t>
            </a:r>
            <a:endParaRPr sz="1100" b="0" i="0" u="none" strike="noStrike" cap="none">
              <a:solidFill>
                <a:schemeClr val="dk1"/>
              </a:solidFill>
              <a:latin typeface="Calibri"/>
              <a:ea typeface="Calibri"/>
              <a:cs typeface="Calibri"/>
              <a:sym typeface="Calibri"/>
            </a:endParaRPr>
          </a:p>
          <a:p>
            <a:pPr marL="0" marR="0" lvl="0" indent="0" algn="l" rtl="0">
              <a:lnSpc>
                <a:spcPct val="100000"/>
              </a:lnSpc>
              <a:spcBef>
                <a:spcPts val="800"/>
              </a:spcBef>
              <a:spcAft>
                <a:spcPts val="0"/>
              </a:spcAft>
              <a:buClr>
                <a:schemeClr val="dk1"/>
              </a:buClr>
              <a:buSzPts val="1100"/>
              <a:buFont typeface="Arial"/>
              <a:buNone/>
            </a:pPr>
            <a:endParaRPr sz="1100" b="0" i="0" u="none" strike="noStrike" cap="none">
              <a:solidFill>
                <a:schemeClr val="dk1"/>
              </a:solidFill>
              <a:latin typeface="Arial"/>
              <a:ea typeface="Arial"/>
              <a:cs typeface="Arial"/>
              <a:sym typeface="Arial"/>
            </a:endParaRPr>
          </a:p>
          <a:p>
            <a:pPr marL="0" marR="0" lvl="0" indent="0" algn="l" rtl="0">
              <a:lnSpc>
                <a:spcPct val="107916"/>
              </a:lnSpc>
              <a:spcBef>
                <a:spcPts val="0"/>
              </a:spcBef>
              <a:spcAft>
                <a:spcPts val="80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Shape 21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5" name="Shape 215"/>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Shape 2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2" name="Shape 232"/>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Shape 5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9" name="Shape 59"/>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Shape 24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8" name="Shape 248"/>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7916"/>
              </a:lnSpc>
              <a:spcBef>
                <a:spcPts val="0"/>
              </a:spcBef>
              <a:spcAft>
                <a:spcPts val="80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Shape 25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5" name="Shape 255"/>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Shape 26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2" name="Shape 262"/>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Shape 27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1" name="Shape 271"/>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Shape 28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3" name="Shape 283"/>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Shape 28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0" name="Shape 290"/>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298450" algn="l" rtl="0">
              <a:lnSpc>
                <a:spcPct val="107916"/>
              </a:lnSpc>
              <a:spcBef>
                <a:spcPts val="0"/>
              </a:spcBef>
              <a:spcAft>
                <a:spcPts val="0"/>
              </a:spcAft>
              <a:buClr>
                <a:schemeClr val="dk1"/>
              </a:buClr>
              <a:buSzPts val="1100"/>
              <a:buFont typeface="Calibri"/>
              <a:buChar char="-"/>
            </a:pPr>
            <a:r>
              <a:rPr lang="en" sz="1100" b="0" i="0" u="none" strike="noStrike" cap="none">
                <a:solidFill>
                  <a:schemeClr val="dk1"/>
                </a:solidFill>
                <a:latin typeface="Calibri"/>
                <a:ea typeface="Calibri"/>
                <a:cs typeface="Calibri"/>
                <a:sym typeface="Calibri"/>
              </a:rPr>
              <a:t>Collecting data points</a:t>
            </a:r>
            <a:endParaRPr sz="1100" b="0" i="0" u="none" strike="noStrike" cap="none">
              <a:solidFill>
                <a:schemeClr val="dk1"/>
              </a:solidFill>
              <a:latin typeface="Calibri"/>
              <a:ea typeface="Calibri"/>
              <a:cs typeface="Calibri"/>
              <a:sym typeface="Calibri"/>
            </a:endParaRPr>
          </a:p>
          <a:p>
            <a:pPr marL="914400" marR="0" lvl="1" indent="-298450" algn="l" rtl="0">
              <a:lnSpc>
                <a:spcPct val="107916"/>
              </a:lnSpc>
              <a:spcBef>
                <a:spcPts val="0"/>
              </a:spcBef>
              <a:spcAft>
                <a:spcPts val="0"/>
              </a:spcAft>
              <a:buClr>
                <a:schemeClr val="dk1"/>
              </a:buClr>
              <a:buSzPts val="1100"/>
              <a:buFont typeface="Calibri"/>
              <a:buChar char="-"/>
            </a:pPr>
            <a:r>
              <a:rPr lang="en" sz="1100" b="0" i="0" u="none" strike="noStrike" cap="none">
                <a:solidFill>
                  <a:schemeClr val="dk1"/>
                </a:solidFill>
                <a:latin typeface="Calibri"/>
                <a:ea typeface="Calibri"/>
                <a:cs typeface="Calibri"/>
                <a:sym typeface="Calibri"/>
              </a:rPr>
              <a:t>Data points described by the inputs need to be collected. The inputs are either input when initiating a project in the system (inputs in group y), the results of automatic analyses (inputs in group x), or the data entries from the quality data base (inputs in group z).</a:t>
            </a:r>
            <a:endParaRPr sz="1100" b="0" i="0" u="none" strike="noStrike" cap="none">
              <a:solidFill>
                <a:schemeClr val="dk1"/>
              </a:solidFill>
              <a:latin typeface="Calibri"/>
              <a:ea typeface="Calibri"/>
              <a:cs typeface="Calibri"/>
              <a:sym typeface="Calibri"/>
            </a:endParaRPr>
          </a:p>
          <a:p>
            <a:pPr marL="457200" marR="0" lvl="0" indent="-298450" algn="l" rtl="0">
              <a:lnSpc>
                <a:spcPct val="107916"/>
              </a:lnSpc>
              <a:spcBef>
                <a:spcPts val="0"/>
              </a:spcBef>
              <a:spcAft>
                <a:spcPts val="0"/>
              </a:spcAft>
              <a:buClr>
                <a:schemeClr val="dk1"/>
              </a:buClr>
              <a:buSzPts val="1100"/>
              <a:buFont typeface="Calibri"/>
              <a:buChar char="-"/>
            </a:pPr>
            <a:r>
              <a:rPr lang="en" sz="1100" b="0" i="0" u="none" strike="noStrike" cap="none">
                <a:solidFill>
                  <a:schemeClr val="dk1"/>
                </a:solidFill>
                <a:latin typeface="Calibri"/>
                <a:ea typeface="Calibri"/>
                <a:cs typeface="Calibri"/>
                <a:sym typeface="Calibri"/>
              </a:rPr>
              <a:t>Labeling data points.</a:t>
            </a:r>
            <a:endParaRPr sz="1100" b="0" i="0" u="none" strike="noStrike" cap="none">
              <a:solidFill>
                <a:schemeClr val="dk1"/>
              </a:solidFill>
              <a:latin typeface="Calibri"/>
              <a:ea typeface="Calibri"/>
              <a:cs typeface="Calibri"/>
              <a:sym typeface="Calibri"/>
            </a:endParaRPr>
          </a:p>
          <a:p>
            <a:pPr marL="914400" marR="0" lvl="1" indent="-298450" algn="l" rtl="0">
              <a:lnSpc>
                <a:spcPct val="107916"/>
              </a:lnSpc>
              <a:spcBef>
                <a:spcPts val="0"/>
              </a:spcBef>
              <a:spcAft>
                <a:spcPts val="0"/>
              </a:spcAft>
              <a:buClr>
                <a:schemeClr val="dk1"/>
              </a:buClr>
              <a:buSzPts val="1100"/>
              <a:buFont typeface="Calibri"/>
              <a:buChar char="-"/>
            </a:pPr>
            <a:r>
              <a:rPr lang="en" sz="1100" b="0" i="0" u="none" strike="noStrike" cap="none">
                <a:solidFill>
                  <a:schemeClr val="dk1"/>
                </a:solidFill>
                <a:latin typeface="Calibri"/>
                <a:ea typeface="Calibri"/>
                <a:cs typeface="Calibri"/>
                <a:sym typeface="Calibri"/>
              </a:rPr>
              <a:t>It can be done by experienced project managers. The</a:t>
            </a:r>
            <a:r>
              <a:rPr lang="en" sz="1100" b="1" i="0" u="none" strike="noStrike" cap="none">
                <a:solidFill>
                  <a:schemeClr val="dk1"/>
                </a:solidFill>
                <a:latin typeface="Calibri"/>
                <a:ea typeface="Calibri"/>
                <a:cs typeface="Calibri"/>
                <a:sym typeface="Calibri"/>
              </a:rPr>
              <a:t> risk calculator</a:t>
            </a:r>
            <a:r>
              <a:rPr lang="en" sz="1100" b="0" i="0" u="none" strike="noStrike" cap="none">
                <a:solidFill>
                  <a:schemeClr val="dk1"/>
                </a:solidFill>
                <a:latin typeface="Calibri"/>
                <a:ea typeface="Calibri"/>
                <a:cs typeface="Calibri"/>
                <a:sym typeface="Calibri"/>
              </a:rPr>
              <a:t> (developed in phase II) provides a great guideline for the experts to understand how to label the current status of a project into different levels of risk. </a:t>
            </a:r>
            <a:endParaRPr sz="1100" b="0" i="0" u="none" strike="noStrike" cap="none">
              <a:solidFill>
                <a:schemeClr val="dk1"/>
              </a:solidFill>
              <a:latin typeface="Calibri"/>
              <a:ea typeface="Calibri"/>
              <a:cs typeface="Calibri"/>
              <a:sym typeface="Calibri"/>
            </a:endParaRPr>
          </a:p>
          <a:p>
            <a:pPr marL="914400" marR="0" lvl="1" indent="-298450" algn="l" rtl="0">
              <a:lnSpc>
                <a:spcPct val="107916"/>
              </a:lnSpc>
              <a:spcBef>
                <a:spcPts val="0"/>
              </a:spcBef>
              <a:spcAft>
                <a:spcPts val="0"/>
              </a:spcAft>
              <a:buClr>
                <a:schemeClr val="dk1"/>
              </a:buClr>
              <a:buSzPts val="1100"/>
              <a:buFont typeface="Calibri"/>
              <a:buChar char="-"/>
            </a:pPr>
            <a:r>
              <a:rPr lang="en" sz="1100" b="0" i="0" u="none" strike="noStrike" cap="none">
                <a:solidFill>
                  <a:schemeClr val="dk1"/>
                </a:solidFill>
                <a:latin typeface="Calibri"/>
                <a:ea typeface="Calibri"/>
                <a:cs typeface="Calibri"/>
                <a:sym typeface="Calibri"/>
              </a:rPr>
              <a:t>Also, other domain knowledge and criteria (for example, the sample projects being over budget or schedule) can be adopted to label the current status, if the expert is confident about the labeling. </a:t>
            </a:r>
            <a:endParaRPr sz="1400" b="0" i="0" u="none" strike="noStrike" cap="none">
              <a:solidFill>
                <a:schemeClr val="dk2"/>
              </a:solidFill>
              <a:latin typeface="Arial"/>
              <a:ea typeface="Arial"/>
              <a:cs typeface="Arial"/>
              <a:sym typeface="Arial"/>
            </a:endParaRPr>
          </a:p>
          <a:p>
            <a:pPr marL="0" marR="0" lvl="0" indent="0" algn="l" rtl="0">
              <a:lnSpc>
                <a:spcPct val="100000"/>
              </a:lnSpc>
              <a:spcBef>
                <a:spcPts val="80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Shape 2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9" name="Shape 299"/>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304800" algn="l" rtl="0">
              <a:lnSpc>
                <a:spcPct val="115000"/>
              </a:lnSpc>
              <a:spcBef>
                <a:spcPts val="0"/>
              </a:spcBef>
              <a:spcAft>
                <a:spcPts val="0"/>
              </a:spcAft>
              <a:buClr>
                <a:schemeClr val="dk2"/>
              </a:buClr>
              <a:buSzPts val="1200"/>
              <a:buFont typeface="Arial"/>
              <a:buChar char="-"/>
            </a:pPr>
            <a:r>
              <a:rPr lang="en" sz="1200" b="0" i="0" u="none" strike="noStrike" cap="none">
                <a:solidFill>
                  <a:schemeClr val="dk2"/>
                </a:solidFill>
                <a:latin typeface="Arial"/>
                <a:ea typeface="Arial"/>
                <a:cs typeface="Arial"/>
                <a:sym typeface="Arial"/>
              </a:rPr>
              <a:t>A linear function maps the weighted inputs to the output of each perceptron.</a:t>
            </a:r>
            <a:endParaRPr sz="1200" b="0" i="0" u="none" strike="noStrike" cap="none">
              <a:solidFill>
                <a:schemeClr val="dk2"/>
              </a:solidFill>
              <a:latin typeface="Arial"/>
              <a:ea typeface="Arial"/>
              <a:cs typeface="Arial"/>
              <a:sym typeface="Arial"/>
            </a:endParaRPr>
          </a:p>
          <a:p>
            <a:pPr marL="457200" marR="0" lvl="0" indent="-304800" algn="l" rtl="0">
              <a:lnSpc>
                <a:spcPct val="115000"/>
              </a:lnSpc>
              <a:spcBef>
                <a:spcPts val="0"/>
              </a:spcBef>
              <a:spcAft>
                <a:spcPts val="0"/>
              </a:spcAft>
              <a:buClr>
                <a:schemeClr val="dk2"/>
              </a:buClr>
              <a:buSzPts val="1200"/>
              <a:buFont typeface="Arial"/>
              <a:buChar char="-"/>
            </a:pPr>
            <a:r>
              <a:rPr lang="en" sz="1200" b="0" i="0" u="none" strike="noStrike" cap="none">
                <a:solidFill>
                  <a:schemeClr val="dk2"/>
                </a:solidFill>
                <a:latin typeface="Arial"/>
                <a:ea typeface="Arial"/>
                <a:cs typeface="Arial"/>
                <a:sym typeface="Arial"/>
              </a:rPr>
              <a:t>Logistic activation function in the output layer to model posteriori probability of the categorical values.</a:t>
            </a:r>
            <a:endParaRPr sz="1200" b="0" i="0" u="none" strike="noStrike" cap="none">
              <a:solidFill>
                <a:schemeClr val="dk2"/>
              </a:solidFill>
              <a:latin typeface="Arial"/>
              <a:ea typeface="Arial"/>
              <a:cs typeface="Arial"/>
              <a:sym typeface="Arial"/>
            </a:endParaRPr>
          </a:p>
          <a:p>
            <a:pPr marL="457200" marR="0" lvl="0" indent="-304800" algn="l" rtl="0">
              <a:lnSpc>
                <a:spcPct val="107916"/>
              </a:lnSpc>
              <a:spcBef>
                <a:spcPts val="0"/>
              </a:spcBef>
              <a:spcAft>
                <a:spcPts val="800"/>
              </a:spcAft>
              <a:buClr>
                <a:schemeClr val="dk2"/>
              </a:buClr>
              <a:buSzPts val="1200"/>
              <a:buFont typeface="Arial"/>
              <a:buChar char="-"/>
            </a:pPr>
            <a:r>
              <a:rPr lang="en" sz="1200" b="0" i="0" u="none" strike="noStrike" cap="none">
                <a:solidFill>
                  <a:schemeClr val="dk2"/>
                </a:solidFill>
                <a:latin typeface="Arial"/>
                <a:ea typeface="Arial"/>
                <a:cs typeface="Arial"/>
                <a:sym typeface="Arial"/>
              </a:rPr>
              <a:t>Cross entropy error function is used as the cost function</a:t>
            </a:r>
            <a:endParaRPr sz="12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Shape 30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7" name="Shape 307"/>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0" name="Shape 32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Shape 32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7" name="Shape 327"/>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Shape 6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7" name="Shape 67"/>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Shape 33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5" name="Shape 335"/>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Shape 34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3" name="Shape 343"/>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Shape 349"/>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50" name="Shape 35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Shape 356"/>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57" name="Shape 35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Shape 36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4" name="Shape 36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Shape 37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5" name="Shape 375"/>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Shape 38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3" name="Shape 383"/>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Shape 392"/>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93" name="Shape 39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Shape 40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5" name="Shape 405"/>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Shape 41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15" name="Shape 415"/>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Shape 7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4" name="Shape 7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Shape 42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2" name="Shape 422"/>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Shape 42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9" name="Shape 429"/>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
        <p:cNvGrpSpPr/>
        <p:nvPr/>
      </p:nvGrpSpPr>
      <p:grpSpPr>
        <a:xfrm>
          <a:off x="0" y="0"/>
          <a:ext cx="0" cy="0"/>
          <a:chOff x="0" y="0"/>
          <a:chExt cx="0" cy="0"/>
        </a:xfrm>
      </p:grpSpPr>
      <p:sp>
        <p:nvSpPr>
          <p:cNvPr id="434" name="Shape 434"/>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35" name="Shape 43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Shape 442"/>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43" name="Shape 44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Shape 45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51" name="Shape 451"/>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
        <p:cNvGrpSpPr/>
        <p:nvPr/>
      </p:nvGrpSpPr>
      <p:grpSpPr>
        <a:xfrm>
          <a:off x="0" y="0"/>
          <a:ext cx="0" cy="0"/>
          <a:chOff x="0" y="0"/>
          <a:chExt cx="0" cy="0"/>
        </a:xfrm>
      </p:grpSpPr>
      <p:sp>
        <p:nvSpPr>
          <p:cNvPr id="458" name="Shape 45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59" name="Shape 459"/>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Shape 46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67" name="Shape 467"/>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2"/>
        <p:cNvGrpSpPr/>
        <p:nvPr/>
      </p:nvGrpSpPr>
      <p:grpSpPr>
        <a:xfrm>
          <a:off x="0" y="0"/>
          <a:ext cx="0" cy="0"/>
          <a:chOff x="0" y="0"/>
          <a:chExt cx="0" cy="0"/>
        </a:xfrm>
      </p:grpSpPr>
      <p:sp>
        <p:nvSpPr>
          <p:cNvPr id="473" name="Shape 47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74" name="Shape 47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Shape 49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94" name="Shape 49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
        <p:cNvGrpSpPr/>
        <p:nvPr/>
      </p:nvGrpSpPr>
      <p:grpSpPr>
        <a:xfrm>
          <a:off x="0" y="0"/>
          <a:ext cx="0" cy="0"/>
          <a:chOff x="0" y="0"/>
          <a:chExt cx="0" cy="0"/>
        </a:xfrm>
      </p:grpSpPr>
      <p:sp>
        <p:nvSpPr>
          <p:cNvPr id="512" name="Shape 51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13" name="Shape 513"/>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Shape 8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1" name="Shape 81"/>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5"/>
        <p:cNvGrpSpPr/>
        <p:nvPr/>
      </p:nvGrpSpPr>
      <p:grpSpPr>
        <a:xfrm>
          <a:off x="0" y="0"/>
          <a:ext cx="0" cy="0"/>
          <a:chOff x="0" y="0"/>
          <a:chExt cx="0" cy="0"/>
        </a:xfrm>
      </p:grpSpPr>
      <p:sp>
        <p:nvSpPr>
          <p:cNvPr id="536" name="Shape 53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7" name="Shape 537"/>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7"/>
        <p:cNvGrpSpPr/>
        <p:nvPr/>
      </p:nvGrpSpPr>
      <p:grpSpPr>
        <a:xfrm>
          <a:off x="0" y="0"/>
          <a:ext cx="0" cy="0"/>
          <a:chOff x="0" y="0"/>
          <a:chExt cx="0" cy="0"/>
        </a:xfrm>
      </p:grpSpPr>
      <p:sp>
        <p:nvSpPr>
          <p:cNvPr id="548" name="Shape 54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49" name="Shape 549"/>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4"/>
        <p:cNvGrpSpPr/>
        <p:nvPr/>
      </p:nvGrpSpPr>
      <p:grpSpPr>
        <a:xfrm>
          <a:off x="0" y="0"/>
          <a:ext cx="0" cy="0"/>
          <a:chOff x="0" y="0"/>
          <a:chExt cx="0" cy="0"/>
        </a:xfrm>
      </p:grpSpPr>
      <p:sp>
        <p:nvSpPr>
          <p:cNvPr id="555" name="Shape 55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56" name="Shape 556"/>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1"/>
        <p:cNvGrpSpPr/>
        <p:nvPr/>
      </p:nvGrpSpPr>
      <p:grpSpPr>
        <a:xfrm>
          <a:off x="0" y="0"/>
          <a:ext cx="0" cy="0"/>
          <a:chOff x="0" y="0"/>
          <a:chExt cx="0" cy="0"/>
        </a:xfrm>
      </p:grpSpPr>
      <p:sp>
        <p:nvSpPr>
          <p:cNvPr id="562" name="Shape 56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3" name="Shape 563"/>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Shape 5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70" name="Shape 570"/>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
        <p:cNvGrpSpPr/>
        <p:nvPr/>
      </p:nvGrpSpPr>
      <p:grpSpPr>
        <a:xfrm>
          <a:off x="0" y="0"/>
          <a:ext cx="0" cy="0"/>
          <a:chOff x="0" y="0"/>
          <a:chExt cx="0" cy="0"/>
        </a:xfrm>
      </p:grpSpPr>
      <p:sp>
        <p:nvSpPr>
          <p:cNvPr id="581" name="Shape 58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2" name="Shape 582"/>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292100" algn="l" rtl="0">
              <a:lnSpc>
                <a:spcPct val="115000"/>
              </a:lnSpc>
              <a:spcBef>
                <a:spcPts val="0"/>
              </a:spcBef>
              <a:spcAft>
                <a:spcPts val="0"/>
              </a:spcAft>
              <a:buClr>
                <a:schemeClr val="dk1"/>
              </a:buClr>
              <a:buSzPts val="1000"/>
              <a:buFont typeface="Arial"/>
              <a:buChar char="-"/>
            </a:pPr>
            <a:r>
              <a:rPr lang="en" sz="1000" b="0" i="0" u="none" strike="noStrike" cap="none">
                <a:solidFill>
                  <a:schemeClr val="dk2"/>
                </a:solidFill>
                <a:latin typeface="Arial"/>
                <a:ea typeface="Arial"/>
                <a:cs typeface="Arial"/>
                <a:sym typeface="Arial"/>
              </a:rPr>
              <a:t>The neurons in the group of x are related to the results from SQAaaS tool, to model the technical debt to be paid in later phases. In the initial model, the code smell and security vulnerability are used.</a:t>
            </a:r>
            <a:endParaRPr sz="1000" b="0" i="0" u="none" strike="noStrike" cap="none">
              <a:solidFill>
                <a:schemeClr val="dk2"/>
              </a:solidFill>
              <a:latin typeface="Arial"/>
              <a:ea typeface="Arial"/>
              <a:cs typeface="Arial"/>
              <a:sym typeface="Arial"/>
            </a:endParaRPr>
          </a:p>
          <a:p>
            <a:pPr marL="457200" marR="0" lvl="0" indent="-292100" algn="l" rtl="0">
              <a:lnSpc>
                <a:spcPct val="115000"/>
              </a:lnSpc>
              <a:spcBef>
                <a:spcPts val="0"/>
              </a:spcBef>
              <a:spcAft>
                <a:spcPts val="0"/>
              </a:spcAft>
              <a:buClr>
                <a:schemeClr val="dk1"/>
              </a:buClr>
              <a:buSzPts val="1000"/>
              <a:buFont typeface="Arial"/>
              <a:buChar char="-"/>
            </a:pPr>
            <a:r>
              <a:rPr lang="en" sz="1000" b="0" i="0" u="none" strike="noStrike" cap="none">
                <a:solidFill>
                  <a:schemeClr val="dk2"/>
                </a:solidFill>
                <a:latin typeface="Arial"/>
                <a:ea typeface="Arial"/>
                <a:cs typeface="Arial"/>
                <a:sym typeface="Arial"/>
              </a:rPr>
              <a:t>The neurons in the group of y are related to the cost drivers of COCOMO and ODC COQUALMO, to model the general characteristics of the project and the ability to solve risk, in terms of the process, personnel, product, and platform. In the initial model, the 22 cost drivers and 3 defect removal factors are used.</a:t>
            </a:r>
            <a:endParaRPr sz="1000" b="0" i="0" u="none" strike="noStrike" cap="none">
              <a:solidFill>
                <a:schemeClr val="dk2"/>
              </a:solidFill>
              <a:latin typeface="Arial"/>
              <a:ea typeface="Arial"/>
              <a:cs typeface="Arial"/>
              <a:sym typeface="Arial"/>
            </a:endParaRPr>
          </a:p>
          <a:p>
            <a:pPr marL="457200" marR="0" lvl="0" indent="-292100" algn="l" rtl="0">
              <a:lnSpc>
                <a:spcPct val="115000"/>
              </a:lnSpc>
              <a:spcBef>
                <a:spcPts val="0"/>
              </a:spcBef>
              <a:spcAft>
                <a:spcPts val="0"/>
              </a:spcAft>
              <a:buClr>
                <a:schemeClr val="dk1"/>
              </a:buClr>
              <a:buSzPts val="1000"/>
              <a:buFont typeface="Arial"/>
              <a:buChar char="-"/>
            </a:pPr>
            <a:r>
              <a:rPr lang="en" sz="1000" b="0" i="0" u="none" strike="noStrike" cap="none">
                <a:solidFill>
                  <a:schemeClr val="dk2"/>
                </a:solidFill>
                <a:latin typeface="Arial"/>
                <a:ea typeface="Arial"/>
                <a:cs typeface="Arial"/>
                <a:sym typeface="Arial"/>
              </a:rPr>
              <a:t>The neurons in the group of z reflect the current progress of a project, which are the metrics defined based on Quality Management Database and Evidence Documents. The metrics used in the initial model are FCR (feature completion rate), CD (number of code defects), DRR (defect removal rate), ISS (number of reported issues at the feature level), ISRR (issue removal rate).</a:t>
            </a:r>
            <a:endParaRPr sz="1000" b="0" i="0" u="none" strike="noStrike" cap="none">
              <a:solidFill>
                <a:schemeClr val="dk1"/>
              </a:solidFill>
              <a:latin typeface="Arial"/>
              <a:ea typeface="Arial"/>
              <a:cs typeface="Arial"/>
              <a:sym typeface="Arial"/>
            </a:endParaRPr>
          </a:p>
          <a:p>
            <a:pPr marL="0" marR="0" lvl="0" indent="0" algn="l" rtl="0">
              <a:lnSpc>
                <a:spcPct val="115000"/>
              </a:lnSpc>
              <a:spcBef>
                <a:spcPts val="0"/>
              </a:spcBef>
              <a:spcAft>
                <a:spcPts val="0"/>
              </a:spcAft>
              <a:buClr>
                <a:schemeClr val="dk1"/>
              </a:buClr>
              <a:buSzPts val="1100"/>
              <a:buFont typeface="Arial"/>
              <a:buNone/>
            </a:pPr>
            <a:endParaRPr sz="1400" b="1" i="0" u="none" strike="noStrike" cap="none">
              <a:solidFill>
                <a:schemeClr val="dk2"/>
              </a:solidFill>
              <a:latin typeface="Arial"/>
              <a:ea typeface="Arial"/>
              <a:cs typeface="Arial"/>
              <a:sym typeface="Arial"/>
            </a:endParaRPr>
          </a:p>
          <a:p>
            <a:pPr marL="0" marR="0" lvl="0" indent="0" algn="l" rtl="0">
              <a:lnSpc>
                <a:spcPct val="100000"/>
              </a:lnSpc>
              <a:spcBef>
                <a:spcPts val="1600"/>
              </a:spcBef>
              <a:spcAft>
                <a:spcPts val="0"/>
              </a:spcAft>
              <a:buClr>
                <a:srgbClr val="000000"/>
              </a:buClr>
              <a:buSzPts val="1100"/>
              <a:buFont typeface="Arial"/>
              <a:buNone/>
            </a:pPr>
            <a:endParaRPr sz="1100" b="1" i="0" u="none" strike="noStrike" cap="none">
              <a:solidFill>
                <a:srgbClr val="000000"/>
              </a:solidFill>
              <a:latin typeface="Arial"/>
              <a:ea typeface="Arial"/>
              <a:cs typeface="Arial"/>
              <a:sym typeface="Arial"/>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9"/>
        <p:cNvGrpSpPr/>
        <p:nvPr/>
      </p:nvGrpSpPr>
      <p:grpSpPr>
        <a:xfrm>
          <a:off x="0" y="0"/>
          <a:ext cx="0" cy="0"/>
          <a:chOff x="0" y="0"/>
          <a:chExt cx="0" cy="0"/>
        </a:xfrm>
      </p:grpSpPr>
      <p:sp>
        <p:nvSpPr>
          <p:cNvPr id="590" name="Shape 59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91" name="Shape 591"/>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9"/>
        <p:cNvGrpSpPr/>
        <p:nvPr/>
      </p:nvGrpSpPr>
      <p:grpSpPr>
        <a:xfrm>
          <a:off x="0" y="0"/>
          <a:ext cx="0" cy="0"/>
          <a:chOff x="0" y="0"/>
          <a:chExt cx="0" cy="0"/>
        </a:xfrm>
      </p:grpSpPr>
      <p:sp>
        <p:nvSpPr>
          <p:cNvPr id="600" name="Shape 60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01" name="Shape 601"/>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9"/>
        <p:cNvGrpSpPr/>
        <p:nvPr/>
      </p:nvGrpSpPr>
      <p:grpSpPr>
        <a:xfrm>
          <a:off x="0" y="0"/>
          <a:ext cx="0" cy="0"/>
          <a:chOff x="0" y="0"/>
          <a:chExt cx="0" cy="0"/>
        </a:xfrm>
      </p:grpSpPr>
      <p:sp>
        <p:nvSpPr>
          <p:cNvPr id="610" name="Shape 61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11" name="Shape 611"/>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5"/>
        <p:cNvGrpSpPr/>
        <p:nvPr/>
      </p:nvGrpSpPr>
      <p:grpSpPr>
        <a:xfrm>
          <a:off x="0" y="0"/>
          <a:ext cx="0" cy="0"/>
          <a:chOff x="0" y="0"/>
          <a:chExt cx="0" cy="0"/>
        </a:xfrm>
      </p:grpSpPr>
      <p:sp>
        <p:nvSpPr>
          <p:cNvPr id="616" name="Shape 61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17" name="Shape 617"/>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Shape 10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3" name="Shape 103"/>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
        <p:cNvGrpSpPr/>
        <p:nvPr/>
      </p:nvGrpSpPr>
      <p:grpSpPr>
        <a:xfrm>
          <a:off x="0" y="0"/>
          <a:ext cx="0" cy="0"/>
          <a:chOff x="0" y="0"/>
          <a:chExt cx="0" cy="0"/>
        </a:xfrm>
      </p:grpSpPr>
      <p:sp>
        <p:nvSpPr>
          <p:cNvPr id="623" name="Shape 62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4" name="Shape 62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9"/>
        <p:cNvGrpSpPr/>
        <p:nvPr/>
      </p:nvGrpSpPr>
      <p:grpSpPr>
        <a:xfrm>
          <a:off x="0" y="0"/>
          <a:ext cx="0" cy="0"/>
          <a:chOff x="0" y="0"/>
          <a:chExt cx="0" cy="0"/>
        </a:xfrm>
      </p:grpSpPr>
      <p:sp>
        <p:nvSpPr>
          <p:cNvPr id="630" name="Shape 63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31" name="Shape 631"/>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6"/>
        <p:cNvGrpSpPr/>
        <p:nvPr/>
      </p:nvGrpSpPr>
      <p:grpSpPr>
        <a:xfrm>
          <a:off x="0" y="0"/>
          <a:ext cx="0" cy="0"/>
          <a:chOff x="0" y="0"/>
          <a:chExt cx="0" cy="0"/>
        </a:xfrm>
      </p:grpSpPr>
      <p:sp>
        <p:nvSpPr>
          <p:cNvPr id="637" name="Shape 63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38" name="Shape 638"/>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5"/>
        <p:cNvGrpSpPr/>
        <p:nvPr/>
      </p:nvGrpSpPr>
      <p:grpSpPr>
        <a:xfrm>
          <a:off x="0" y="0"/>
          <a:ext cx="0" cy="0"/>
          <a:chOff x="0" y="0"/>
          <a:chExt cx="0" cy="0"/>
        </a:xfrm>
      </p:grpSpPr>
      <p:sp>
        <p:nvSpPr>
          <p:cNvPr id="646" name="Shape 64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47" name="Shape 647"/>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2"/>
        <p:cNvGrpSpPr/>
        <p:nvPr/>
      </p:nvGrpSpPr>
      <p:grpSpPr>
        <a:xfrm>
          <a:off x="0" y="0"/>
          <a:ext cx="0" cy="0"/>
          <a:chOff x="0" y="0"/>
          <a:chExt cx="0" cy="0"/>
        </a:xfrm>
      </p:grpSpPr>
      <p:sp>
        <p:nvSpPr>
          <p:cNvPr id="653" name="Shape 65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54" name="Shape 65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9"/>
        <p:cNvGrpSpPr/>
        <p:nvPr/>
      </p:nvGrpSpPr>
      <p:grpSpPr>
        <a:xfrm>
          <a:off x="0" y="0"/>
          <a:ext cx="0" cy="0"/>
          <a:chOff x="0" y="0"/>
          <a:chExt cx="0" cy="0"/>
        </a:xfrm>
      </p:grpSpPr>
      <p:sp>
        <p:nvSpPr>
          <p:cNvPr id="660" name="Shape 66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61" name="Shape 661"/>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6"/>
        <p:cNvGrpSpPr/>
        <p:nvPr/>
      </p:nvGrpSpPr>
      <p:grpSpPr>
        <a:xfrm>
          <a:off x="0" y="0"/>
          <a:ext cx="0" cy="0"/>
          <a:chOff x="0" y="0"/>
          <a:chExt cx="0" cy="0"/>
        </a:xfrm>
      </p:grpSpPr>
      <p:sp>
        <p:nvSpPr>
          <p:cNvPr id="667" name="Shape 6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68" name="Shape 668"/>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3"/>
        <p:cNvGrpSpPr/>
        <p:nvPr/>
      </p:nvGrpSpPr>
      <p:grpSpPr>
        <a:xfrm>
          <a:off x="0" y="0"/>
          <a:ext cx="0" cy="0"/>
          <a:chOff x="0" y="0"/>
          <a:chExt cx="0" cy="0"/>
        </a:xfrm>
      </p:grpSpPr>
      <p:sp>
        <p:nvSpPr>
          <p:cNvPr id="674" name="Shape 67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75" name="Shape 675"/>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0"/>
        <p:cNvGrpSpPr/>
        <p:nvPr/>
      </p:nvGrpSpPr>
      <p:grpSpPr>
        <a:xfrm>
          <a:off x="0" y="0"/>
          <a:ext cx="0" cy="0"/>
          <a:chOff x="0" y="0"/>
          <a:chExt cx="0" cy="0"/>
        </a:xfrm>
      </p:grpSpPr>
      <p:sp>
        <p:nvSpPr>
          <p:cNvPr id="681" name="Shape 68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82" name="Shape 682"/>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7"/>
        <p:cNvGrpSpPr/>
        <p:nvPr/>
      </p:nvGrpSpPr>
      <p:grpSpPr>
        <a:xfrm>
          <a:off x="0" y="0"/>
          <a:ext cx="0" cy="0"/>
          <a:chOff x="0" y="0"/>
          <a:chExt cx="0" cy="0"/>
        </a:xfrm>
      </p:grpSpPr>
      <p:sp>
        <p:nvSpPr>
          <p:cNvPr id="688" name="Shape 6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89" name="Shape 689"/>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Shape 11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5" name="Shape 115"/>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Shape 69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97" name="Shape 697"/>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2"/>
        <p:cNvGrpSpPr/>
        <p:nvPr/>
      </p:nvGrpSpPr>
      <p:grpSpPr>
        <a:xfrm>
          <a:off x="0" y="0"/>
          <a:ext cx="0" cy="0"/>
          <a:chOff x="0" y="0"/>
          <a:chExt cx="0" cy="0"/>
        </a:xfrm>
      </p:grpSpPr>
      <p:sp>
        <p:nvSpPr>
          <p:cNvPr id="703" name="Shape 7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04" name="Shape 70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0"/>
        <p:cNvGrpSpPr/>
        <p:nvPr/>
      </p:nvGrpSpPr>
      <p:grpSpPr>
        <a:xfrm>
          <a:off x="0" y="0"/>
          <a:ext cx="0" cy="0"/>
          <a:chOff x="0" y="0"/>
          <a:chExt cx="0" cy="0"/>
        </a:xfrm>
      </p:grpSpPr>
      <p:sp>
        <p:nvSpPr>
          <p:cNvPr id="711" name="Shape 71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12" name="Shape 712"/>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0"/>
        <p:cNvGrpSpPr/>
        <p:nvPr/>
      </p:nvGrpSpPr>
      <p:grpSpPr>
        <a:xfrm>
          <a:off x="0" y="0"/>
          <a:ext cx="0" cy="0"/>
          <a:chOff x="0" y="0"/>
          <a:chExt cx="0" cy="0"/>
        </a:xfrm>
      </p:grpSpPr>
      <p:sp>
        <p:nvSpPr>
          <p:cNvPr id="721" name="Shape 72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22" name="Shape 722"/>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0"/>
        <p:cNvGrpSpPr/>
        <p:nvPr/>
      </p:nvGrpSpPr>
      <p:grpSpPr>
        <a:xfrm>
          <a:off x="0" y="0"/>
          <a:ext cx="0" cy="0"/>
          <a:chOff x="0" y="0"/>
          <a:chExt cx="0" cy="0"/>
        </a:xfrm>
      </p:grpSpPr>
      <p:sp>
        <p:nvSpPr>
          <p:cNvPr id="731" name="Shape 7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32" name="Shape 732"/>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7916"/>
              </a:lnSpc>
              <a:spcBef>
                <a:spcPts val="0"/>
              </a:spcBef>
              <a:spcAft>
                <a:spcPts val="800"/>
              </a:spcAft>
              <a:buClr>
                <a:srgbClr val="000000"/>
              </a:buClr>
              <a:buSzPts val="1100"/>
              <a:buFont typeface="Arial"/>
              <a:buNone/>
            </a:pPr>
            <a:r>
              <a:rPr lang="en" sz="1100" b="0" i="0" u="none" strike="noStrike" cap="none">
                <a:solidFill>
                  <a:schemeClr val="dk1"/>
                </a:solidFill>
                <a:latin typeface="Calibri"/>
                <a:ea typeface="Calibri"/>
                <a:cs typeface="Calibri"/>
                <a:sym typeface="Calibri"/>
              </a:rPr>
              <a:t>In real environment, we may have more complicated criteria, for example, we may have more ELSE IF statements to decide what to do next based on the level of Risk. Anyhow, the top idea is to </a:t>
            </a:r>
            <a:r>
              <a:rPr lang="en" sz="1100" b="1" i="0" u="none" strike="noStrike" cap="none">
                <a:solidFill>
                  <a:schemeClr val="dk1"/>
                </a:solidFill>
                <a:latin typeface="Calibri"/>
                <a:ea typeface="Calibri"/>
                <a:cs typeface="Calibri"/>
                <a:sym typeface="Calibri"/>
              </a:rPr>
              <a:t>quantify the risk and take action based on the risk</a:t>
            </a:r>
            <a:r>
              <a:rPr lang="en" sz="1100" b="0" i="0" u="none" strike="noStrike" cap="none">
                <a:solidFill>
                  <a:schemeClr val="dk1"/>
                </a:solidFill>
                <a:latin typeface="Calibri"/>
                <a:ea typeface="Calibri"/>
                <a:cs typeface="Calibri"/>
                <a:sym typeface="Calibri"/>
              </a:rPr>
              <a:t>.</a:t>
            </a:r>
            <a:endParaRPr sz="11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Shape 12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9" name="Shape 129"/>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Shape 13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7" name="Shape 137"/>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rgbClr val="000000"/>
                </a:solidFill>
                <a:latin typeface="Arial"/>
                <a:ea typeface="Arial"/>
                <a:cs typeface="Arial"/>
                <a:sym typeface="Arial"/>
              </a:rPr>
              <a:t>http://ec2-54-67-99-52.us-west-1.compute.amazonaws.com:8686/demo/phase2/dashboard.html?instanceId=29033</a:t>
            </a:r>
            <a:endParaRPr sz="1100" b="0" i="0" u="none" strike="noStrike" cap="none">
              <a:solidFill>
                <a:srgbClr val="000000"/>
              </a:solidFill>
              <a:latin typeface="Arial"/>
              <a:ea typeface="Arial"/>
              <a:cs typeface="Arial"/>
              <a:sym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Shape 10"/>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lstStyle>
            <a:lvl1pPr marR="0" lvl="0"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endParaRPr/>
          </a:p>
        </p:txBody>
      </p:sp>
      <p:sp>
        <p:nvSpPr>
          <p:cNvPr id="11" name="Shape 11"/>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lstStyle>
            <a:lvl1pPr marR="0" lvl="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1pPr>
            <a:lvl2pPr marR="0" lvl="1"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2pPr>
            <a:lvl3pPr marR="0" lvl="2"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3pPr>
            <a:lvl4pPr marR="0" lvl="3"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4pPr>
            <a:lvl5pPr marR="0" lvl="4"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5pPr>
            <a:lvl6pPr marR="0" lvl="5"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6pPr>
            <a:lvl7pPr marR="0" lvl="6"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7pPr>
            <a:lvl8pPr marR="0" lvl="7"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8pPr>
            <a:lvl9pPr marR="0" lvl="8"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9pPr>
          </a:lstStyle>
          <a:p>
            <a:endParaRPr/>
          </a:p>
        </p:txBody>
      </p:sp>
      <p:sp>
        <p:nvSpPr>
          <p:cNvPr id="12" name="Shape 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3"/>
        <p:cNvGrpSpPr/>
        <p:nvPr/>
      </p:nvGrpSpPr>
      <p:grpSpPr>
        <a:xfrm>
          <a:off x="0" y="0"/>
          <a:ext cx="0" cy="0"/>
          <a:chOff x="0" y="0"/>
          <a:chExt cx="0" cy="0"/>
        </a:xfrm>
      </p:grpSpPr>
      <p:sp>
        <p:nvSpPr>
          <p:cNvPr id="44" name="Shape 44"/>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lstStyle>
            <a:lvl1pPr marL="457200" marR="0" lvl="0" indent="-228600" algn="l" rtl="0">
              <a:lnSpc>
                <a:spcPct val="100000"/>
              </a:lnSpc>
              <a:spcBef>
                <a:spcPts val="0"/>
              </a:spcBef>
              <a:spcAft>
                <a:spcPts val="0"/>
              </a:spcAft>
              <a:buClr>
                <a:schemeClr val="dk2"/>
              </a:buClr>
              <a:buSzPts val="1800"/>
              <a:buFont typeface="Arial"/>
              <a:buNone/>
              <a:defRPr sz="1800" b="0" i="0" u="none" strike="noStrike" cap="none">
                <a:solidFill>
                  <a:schemeClr val="dk2"/>
                </a:solidFill>
                <a:latin typeface="Arial"/>
                <a:ea typeface="Arial"/>
                <a:cs typeface="Arial"/>
                <a:sym typeface="Arial"/>
              </a:defRPr>
            </a:lvl1pPr>
          </a:lstStyle>
          <a:p>
            <a:endParaRPr/>
          </a:p>
        </p:txBody>
      </p:sp>
      <p:sp>
        <p:nvSpPr>
          <p:cNvPr id="45" name="Shape 4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6"/>
        <p:cNvGrpSpPr/>
        <p:nvPr/>
      </p:nvGrpSpPr>
      <p:grpSpPr>
        <a:xfrm>
          <a:off x="0" y="0"/>
          <a:ext cx="0" cy="0"/>
          <a:chOff x="0" y="0"/>
          <a:chExt cx="0" cy="0"/>
        </a:xfrm>
      </p:grpSpPr>
      <p:sp>
        <p:nvSpPr>
          <p:cNvPr id="47" name="Shape 47"/>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lstStyle>
            <a:lvl1pPr marR="0" lvl="0"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9pPr>
          </a:lstStyle>
          <a:p>
            <a:r>
              <a:t>xx%</a:t>
            </a:r>
          </a:p>
        </p:txBody>
      </p:sp>
      <p:sp>
        <p:nvSpPr>
          <p:cNvPr id="48" name="Shape 48"/>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lstStyle>
            <a:lvl1pPr marL="457200" marR="0" lvl="0" indent="-342900" algn="ctr"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ctr"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ctr"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ctr"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ctr"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ctr"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ctr"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ctr"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ctr"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49" name="Shape 4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15" name="Shape 15"/>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16" name="Shape 1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7"/>
        <p:cNvGrpSpPr/>
        <p:nvPr/>
      </p:nvGrpSpPr>
      <p:grpSpPr>
        <a:xfrm>
          <a:off x="0" y="0"/>
          <a:ext cx="0" cy="0"/>
          <a:chOff x="0" y="0"/>
          <a:chExt cx="0" cy="0"/>
        </a:xfrm>
      </p:grpSpPr>
      <p:sp>
        <p:nvSpPr>
          <p:cNvPr id="18" name="Shape 1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
        <p:cNvGrpSpPr/>
        <p:nvPr/>
      </p:nvGrpSpPr>
      <p:grpSpPr>
        <a:xfrm>
          <a:off x="0" y="0"/>
          <a:ext cx="0" cy="0"/>
          <a:chOff x="0" y="0"/>
          <a:chExt cx="0" cy="0"/>
        </a:xfrm>
      </p:grpSpPr>
      <p:sp>
        <p:nvSpPr>
          <p:cNvPr id="20" name="Shape 20"/>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9pPr>
          </a:lstStyle>
          <a:p>
            <a:endParaRPr/>
          </a:p>
        </p:txBody>
      </p:sp>
      <p:sp>
        <p:nvSpPr>
          <p:cNvPr id="21" name="Shape 2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2"/>
        <p:cNvGrpSpPr/>
        <p:nvPr/>
      </p:nvGrpSpPr>
      <p:grpSpPr>
        <a:xfrm>
          <a:off x="0" y="0"/>
          <a:ext cx="0" cy="0"/>
          <a:chOff x="0" y="0"/>
          <a:chExt cx="0" cy="0"/>
        </a:xfrm>
      </p:grpSpPr>
      <p:sp>
        <p:nvSpPr>
          <p:cNvPr id="23" name="Shape 2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24" name="Shape 24"/>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lstStyle>
            <a:lvl1pPr marL="457200" marR="0" lvl="0"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1pPr>
            <a:lvl2pPr marL="914400" marR="0" lvl="1"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2pPr>
            <a:lvl3pPr marL="1371600" marR="0" lvl="2"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3pPr>
            <a:lvl4pPr marL="1828800" marR="0" lvl="3"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4pPr>
            <a:lvl5pPr marL="2286000" marR="0" lvl="4"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5pPr>
            <a:lvl6pPr marL="2743200" marR="0" lvl="5"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6pPr>
            <a:lvl7pPr marL="3200400" marR="0" lvl="6"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7pPr>
            <a:lvl8pPr marL="3657600" marR="0" lvl="7"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8pPr>
            <a:lvl9pPr marL="4114800" marR="0" lvl="8" indent="-304800" algn="l" rtl="0">
              <a:lnSpc>
                <a:spcPct val="115000"/>
              </a:lnSpc>
              <a:spcBef>
                <a:spcPts val="1600"/>
              </a:spcBef>
              <a:spcAft>
                <a:spcPts val="1600"/>
              </a:spcAft>
              <a:buClr>
                <a:schemeClr val="dk2"/>
              </a:buClr>
              <a:buSzPts val="1200"/>
              <a:buFont typeface="Arial"/>
              <a:buChar char="■"/>
              <a:defRPr sz="1200" b="0" i="0" u="none" strike="noStrike" cap="none">
                <a:solidFill>
                  <a:schemeClr val="dk2"/>
                </a:solidFill>
                <a:latin typeface="Arial"/>
                <a:ea typeface="Arial"/>
                <a:cs typeface="Arial"/>
                <a:sym typeface="Arial"/>
              </a:defRPr>
            </a:lvl9pPr>
          </a:lstStyle>
          <a:p>
            <a:endParaRPr/>
          </a:p>
        </p:txBody>
      </p:sp>
      <p:sp>
        <p:nvSpPr>
          <p:cNvPr id="25" name="Shape 25"/>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lstStyle>
            <a:lvl1pPr marL="457200" marR="0" lvl="0"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1pPr>
            <a:lvl2pPr marL="914400" marR="0" lvl="1"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2pPr>
            <a:lvl3pPr marL="1371600" marR="0" lvl="2"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3pPr>
            <a:lvl4pPr marL="1828800" marR="0" lvl="3"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4pPr>
            <a:lvl5pPr marL="2286000" marR="0" lvl="4"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5pPr>
            <a:lvl6pPr marL="2743200" marR="0" lvl="5"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6pPr>
            <a:lvl7pPr marL="3200400" marR="0" lvl="6"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7pPr>
            <a:lvl8pPr marL="3657600" marR="0" lvl="7"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8pPr>
            <a:lvl9pPr marL="4114800" marR="0" lvl="8" indent="-304800" algn="l" rtl="0">
              <a:lnSpc>
                <a:spcPct val="115000"/>
              </a:lnSpc>
              <a:spcBef>
                <a:spcPts val="1600"/>
              </a:spcBef>
              <a:spcAft>
                <a:spcPts val="1600"/>
              </a:spcAft>
              <a:buClr>
                <a:schemeClr val="dk2"/>
              </a:buClr>
              <a:buSzPts val="1200"/>
              <a:buFont typeface="Arial"/>
              <a:buChar char="■"/>
              <a:defRPr sz="1200" b="0" i="0" u="none" strike="noStrike" cap="none">
                <a:solidFill>
                  <a:schemeClr val="dk2"/>
                </a:solidFill>
                <a:latin typeface="Arial"/>
                <a:ea typeface="Arial"/>
                <a:cs typeface="Arial"/>
                <a:sym typeface="Arial"/>
              </a:defRPr>
            </a:lvl9pPr>
          </a:lstStyle>
          <a:p>
            <a:endParaRPr/>
          </a:p>
        </p:txBody>
      </p:sp>
      <p:sp>
        <p:nvSpPr>
          <p:cNvPr id="26" name="Shape 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7"/>
        <p:cNvGrpSpPr/>
        <p:nvPr/>
      </p:nvGrpSpPr>
      <p:grpSpPr>
        <a:xfrm>
          <a:off x="0" y="0"/>
          <a:ext cx="0" cy="0"/>
          <a:chOff x="0" y="0"/>
          <a:chExt cx="0" cy="0"/>
        </a:xfrm>
      </p:grpSpPr>
      <p:sp>
        <p:nvSpPr>
          <p:cNvPr id="28" name="Shape 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29" name="Shape 2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0"/>
        <p:cNvGrpSpPr/>
        <p:nvPr/>
      </p:nvGrpSpPr>
      <p:grpSpPr>
        <a:xfrm>
          <a:off x="0" y="0"/>
          <a:ext cx="0" cy="0"/>
          <a:chOff x="0" y="0"/>
          <a:chExt cx="0" cy="0"/>
        </a:xfrm>
      </p:grpSpPr>
      <p:sp>
        <p:nvSpPr>
          <p:cNvPr id="31" name="Shape 31"/>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lstStyle>
            <a:lvl1pPr marR="0" lvl="0"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9pPr>
          </a:lstStyle>
          <a:p>
            <a:endParaRPr/>
          </a:p>
        </p:txBody>
      </p:sp>
      <p:sp>
        <p:nvSpPr>
          <p:cNvPr id="32" name="Shape 32"/>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lstStyle>
            <a:lvl1pPr marL="457200" marR="0" lvl="0" indent="-304800" algn="l" rtl="0">
              <a:lnSpc>
                <a:spcPct val="115000"/>
              </a:lnSpc>
              <a:spcBef>
                <a:spcPts val="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1pPr>
            <a:lvl2pPr marL="914400" marR="0" lvl="1"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2pPr>
            <a:lvl3pPr marL="1371600" marR="0" lvl="2"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3pPr>
            <a:lvl4pPr marL="1828800" marR="0" lvl="3"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4pPr>
            <a:lvl5pPr marL="2286000" marR="0" lvl="4"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5pPr>
            <a:lvl6pPr marL="2743200" marR="0" lvl="5"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6pPr>
            <a:lvl7pPr marL="3200400" marR="0" lvl="6"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7pPr>
            <a:lvl8pPr marL="3657600" marR="0" lvl="7"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8pPr>
            <a:lvl9pPr marL="4114800" marR="0" lvl="8" indent="-304800" algn="l" rtl="0">
              <a:lnSpc>
                <a:spcPct val="115000"/>
              </a:lnSpc>
              <a:spcBef>
                <a:spcPts val="1600"/>
              </a:spcBef>
              <a:spcAft>
                <a:spcPts val="1600"/>
              </a:spcAft>
              <a:buClr>
                <a:schemeClr val="dk2"/>
              </a:buClr>
              <a:buSzPts val="1200"/>
              <a:buFont typeface="Arial"/>
              <a:buChar char="■"/>
              <a:defRPr sz="1200" b="0" i="0" u="none" strike="noStrike" cap="none">
                <a:solidFill>
                  <a:schemeClr val="dk2"/>
                </a:solidFill>
                <a:latin typeface="Arial"/>
                <a:ea typeface="Arial"/>
                <a:cs typeface="Arial"/>
                <a:sym typeface="Arial"/>
              </a:defRPr>
            </a:lvl9pPr>
          </a:lstStyle>
          <a:p>
            <a:endParaRPr/>
          </a:p>
        </p:txBody>
      </p:sp>
      <p:sp>
        <p:nvSpPr>
          <p:cNvPr id="33" name="Shape 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4"/>
        <p:cNvGrpSpPr/>
        <p:nvPr/>
      </p:nvGrpSpPr>
      <p:grpSpPr>
        <a:xfrm>
          <a:off x="0" y="0"/>
          <a:ext cx="0" cy="0"/>
          <a:chOff x="0" y="0"/>
          <a:chExt cx="0" cy="0"/>
        </a:xfrm>
      </p:grpSpPr>
      <p:sp>
        <p:nvSpPr>
          <p:cNvPr id="35" name="Shape 35"/>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9pPr>
          </a:lstStyle>
          <a:p>
            <a:endParaRPr/>
          </a:p>
        </p:txBody>
      </p:sp>
      <p:sp>
        <p:nvSpPr>
          <p:cNvPr id="36" name="Shape 3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7"/>
        <p:cNvGrpSpPr/>
        <p:nvPr/>
      </p:nvGrpSpPr>
      <p:grpSpPr>
        <a:xfrm>
          <a:off x="0" y="0"/>
          <a:ext cx="0" cy="0"/>
          <a:chOff x="0" y="0"/>
          <a:chExt cx="0" cy="0"/>
        </a:xfrm>
      </p:grpSpPr>
      <p:sp>
        <p:nvSpPr>
          <p:cNvPr id="38" name="Shape 38"/>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 name="Shape 39"/>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lstStyle>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endParaRPr/>
          </a:p>
        </p:txBody>
      </p:sp>
      <p:sp>
        <p:nvSpPr>
          <p:cNvPr id="40" name="Shape 40"/>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lstStyle>
            <a:lvl1pPr marR="0" lvl="0" algn="ctr" rtl="0">
              <a:lnSpc>
                <a:spcPct val="100000"/>
              </a:lnSpc>
              <a:spcBef>
                <a:spcPts val="0"/>
              </a:spcBef>
              <a:spcAft>
                <a:spcPts val="0"/>
              </a:spcAft>
              <a:buClr>
                <a:schemeClr val="dk2"/>
              </a:buClr>
              <a:buSzPts val="2100"/>
              <a:buFont typeface="Arial"/>
              <a:buNone/>
              <a:defRPr sz="2100" b="0" i="0" u="none" strike="noStrike" cap="none">
                <a:solidFill>
                  <a:schemeClr val="dk2"/>
                </a:solidFill>
                <a:latin typeface="Arial"/>
                <a:ea typeface="Arial"/>
                <a:cs typeface="Arial"/>
                <a:sym typeface="Arial"/>
              </a:defRPr>
            </a:lvl1pPr>
            <a:lvl2pPr marR="0" lvl="1" algn="ctr" rtl="0">
              <a:lnSpc>
                <a:spcPct val="100000"/>
              </a:lnSpc>
              <a:spcBef>
                <a:spcPts val="0"/>
              </a:spcBef>
              <a:spcAft>
                <a:spcPts val="0"/>
              </a:spcAft>
              <a:buClr>
                <a:schemeClr val="dk2"/>
              </a:buClr>
              <a:buSzPts val="2100"/>
              <a:buFont typeface="Arial"/>
              <a:buNone/>
              <a:defRPr sz="2100" b="0" i="0" u="none" strike="noStrike" cap="none">
                <a:solidFill>
                  <a:schemeClr val="dk2"/>
                </a:solidFill>
                <a:latin typeface="Arial"/>
                <a:ea typeface="Arial"/>
                <a:cs typeface="Arial"/>
                <a:sym typeface="Arial"/>
              </a:defRPr>
            </a:lvl2pPr>
            <a:lvl3pPr marR="0" lvl="2" algn="ctr" rtl="0">
              <a:lnSpc>
                <a:spcPct val="100000"/>
              </a:lnSpc>
              <a:spcBef>
                <a:spcPts val="0"/>
              </a:spcBef>
              <a:spcAft>
                <a:spcPts val="0"/>
              </a:spcAft>
              <a:buClr>
                <a:schemeClr val="dk2"/>
              </a:buClr>
              <a:buSzPts val="2100"/>
              <a:buFont typeface="Arial"/>
              <a:buNone/>
              <a:defRPr sz="2100" b="0" i="0" u="none" strike="noStrike" cap="none">
                <a:solidFill>
                  <a:schemeClr val="dk2"/>
                </a:solidFill>
                <a:latin typeface="Arial"/>
                <a:ea typeface="Arial"/>
                <a:cs typeface="Arial"/>
                <a:sym typeface="Arial"/>
              </a:defRPr>
            </a:lvl3pPr>
            <a:lvl4pPr marR="0" lvl="3" algn="ctr" rtl="0">
              <a:lnSpc>
                <a:spcPct val="100000"/>
              </a:lnSpc>
              <a:spcBef>
                <a:spcPts val="0"/>
              </a:spcBef>
              <a:spcAft>
                <a:spcPts val="0"/>
              </a:spcAft>
              <a:buClr>
                <a:schemeClr val="dk2"/>
              </a:buClr>
              <a:buSzPts val="2100"/>
              <a:buFont typeface="Arial"/>
              <a:buNone/>
              <a:defRPr sz="2100" b="0" i="0" u="none" strike="noStrike" cap="none">
                <a:solidFill>
                  <a:schemeClr val="dk2"/>
                </a:solidFill>
                <a:latin typeface="Arial"/>
                <a:ea typeface="Arial"/>
                <a:cs typeface="Arial"/>
                <a:sym typeface="Arial"/>
              </a:defRPr>
            </a:lvl4pPr>
            <a:lvl5pPr marR="0" lvl="4" algn="ctr" rtl="0">
              <a:lnSpc>
                <a:spcPct val="100000"/>
              </a:lnSpc>
              <a:spcBef>
                <a:spcPts val="0"/>
              </a:spcBef>
              <a:spcAft>
                <a:spcPts val="0"/>
              </a:spcAft>
              <a:buClr>
                <a:schemeClr val="dk2"/>
              </a:buClr>
              <a:buSzPts val="2100"/>
              <a:buFont typeface="Arial"/>
              <a:buNone/>
              <a:defRPr sz="2100" b="0" i="0" u="none" strike="noStrike" cap="none">
                <a:solidFill>
                  <a:schemeClr val="dk2"/>
                </a:solidFill>
                <a:latin typeface="Arial"/>
                <a:ea typeface="Arial"/>
                <a:cs typeface="Arial"/>
                <a:sym typeface="Arial"/>
              </a:defRPr>
            </a:lvl5pPr>
            <a:lvl6pPr marR="0" lvl="5" algn="ctr" rtl="0">
              <a:lnSpc>
                <a:spcPct val="100000"/>
              </a:lnSpc>
              <a:spcBef>
                <a:spcPts val="0"/>
              </a:spcBef>
              <a:spcAft>
                <a:spcPts val="0"/>
              </a:spcAft>
              <a:buClr>
                <a:schemeClr val="dk2"/>
              </a:buClr>
              <a:buSzPts val="2100"/>
              <a:buFont typeface="Arial"/>
              <a:buNone/>
              <a:defRPr sz="2100" b="0" i="0" u="none" strike="noStrike" cap="none">
                <a:solidFill>
                  <a:schemeClr val="dk2"/>
                </a:solidFill>
                <a:latin typeface="Arial"/>
                <a:ea typeface="Arial"/>
                <a:cs typeface="Arial"/>
                <a:sym typeface="Arial"/>
              </a:defRPr>
            </a:lvl6pPr>
            <a:lvl7pPr marR="0" lvl="6" algn="ctr" rtl="0">
              <a:lnSpc>
                <a:spcPct val="100000"/>
              </a:lnSpc>
              <a:spcBef>
                <a:spcPts val="0"/>
              </a:spcBef>
              <a:spcAft>
                <a:spcPts val="0"/>
              </a:spcAft>
              <a:buClr>
                <a:schemeClr val="dk2"/>
              </a:buClr>
              <a:buSzPts val="2100"/>
              <a:buFont typeface="Arial"/>
              <a:buNone/>
              <a:defRPr sz="2100" b="0" i="0" u="none" strike="noStrike" cap="none">
                <a:solidFill>
                  <a:schemeClr val="dk2"/>
                </a:solidFill>
                <a:latin typeface="Arial"/>
                <a:ea typeface="Arial"/>
                <a:cs typeface="Arial"/>
                <a:sym typeface="Arial"/>
              </a:defRPr>
            </a:lvl7pPr>
            <a:lvl8pPr marR="0" lvl="7" algn="ctr" rtl="0">
              <a:lnSpc>
                <a:spcPct val="100000"/>
              </a:lnSpc>
              <a:spcBef>
                <a:spcPts val="0"/>
              </a:spcBef>
              <a:spcAft>
                <a:spcPts val="0"/>
              </a:spcAft>
              <a:buClr>
                <a:schemeClr val="dk2"/>
              </a:buClr>
              <a:buSzPts val="2100"/>
              <a:buFont typeface="Arial"/>
              <a:buNone/>
              <a:defRPr sz="2100" b="0" i="0" u="none" strike="noStrike" cap="none">
                <a:solidFill>
                  <a:schemeClr val="dk2"/>
                </a:solidFill>
                <a:latin typeface="Arial"/>
                <a:ea typeface="Arial"/>
                <a:cs typeface="Arial"/>
                <a:sym typeface="Arial"/>
              </a:defRPr>
            </a:lvl8pPr>
            <a:lvl9pPr marR="0" lvl="8" algn="ctr" rtl="0">
              <a:lnSpc>
                <a:spcPct val="100000"/>
              </a:lnSpc>
              <a:spcBef>
                <a:spcPts val="0"/>
              </a:spcBef>
              <a:spcAft>
                <a:spcPts val="0"/>
              </a:spcAft>
              <a:buClr>
                <a:schemeClr val="dk2"/>
              </a:buClr>
              <a:buSzPts val="2100"/>
              <a:buFont typeface="Arial"/>
              <a:buNone/>
              <a:defRPr sz="2100" b="0" i="0" u="none" strike="noStrike" cap="none">
                <a:solidFill>
                  <a:schemeClr val="dk2"/>
                </a:solidFill>
                <a:latin typeface="Arial"/>
                <a:ea typeface="Arial"/>
                <a:cs typeface="Arial"/>
                <a:sym typeface="Arial"/>
              </a:defRPr>
            </a:lvl9pPr>
          </a:lstStyle>
          <a:p>
            <a:endParaRPr/>
          </a:p>
        </p:txBody>
      </p:sp>
      <p:sp>
        <p:nvSpPr>
          <p:cNvPr id="41" name="Shape 41"/>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42" name="Shape 4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 name="Shape 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8" name="Shape 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3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2.png"/></Relationships>
</file>

<file path=ppt/slides/_rels/slide3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3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45.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pn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12.png"/><Relationship Id="rId2" Type="http://schemas.openxmlformats.org/officeDocument/2006/relationships/notesSlide" Target="../notesSlides/notesSlide5.xml"/><Relationship Id="rId16"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5" Type="http://schemas.openxmlformats.org/officeDocument/2006/relationships/image" Target="../media/image1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 Id="rId14" Type="http://schemas.openxmlformats.org/officeDocument/2006/relationships/image" Target="../media/image14.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hyperlink" Target="https://en.wikipedia.org/wiki/Artificial_neural_network" TargetMode="External"/><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6.xml"/><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54.png"/></Relationships>
</file>

<file path=ppt/slides/_rels/slide5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7.xml"/><Relationship Id="rId1" Type="http://schemas.openxmlformats.org/officeDocument/2006/relationships/slideLayout" Target="../slideLayouts/slideLayout2.xml"/><Relationship Id="rId5" Type="http://schemas.openxmlformats.org/officeDocument/2006/relationships/image" Target="../media/image58.png"/><Relationship Id="rId4" Type="http://schemas.openxmlformats.org/officeDocument/2006/relationships/image" Target="../media/image57.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6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72.xml"/><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7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73.xml"/><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Shape 54"/>
          <p:cNvSpPr txBox="1">
            <a:spLocks noGrp="1"/>
          </p:cNvSpPr>
          <p:nvPr>
            <p:ph type="ctrTitle"/>
          </p:nvPr>
        </p:nvSpPr>
        <p:spPr>
          <a:xfrm>
            <a:off x="212575" y="1731300"/>
            <a:ext cx="8808600" cy="8883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5200"/>
              <a:buFont typeface="Arial"/>
              <a:buNone/>
            </a:pPr>
            <a:r>
              <a:rPr lang="en" sz="3600" b="0" i="0" u="none" strike="noStrike" cap="none">
                <a:solidFill>
                  <a:schemeClr val="dk1"/>
                </a:solidFill>
                <a:latin typeface="Arial"/>
                <a:ea typeface="Arial"/>
                <a:cs typeface="Arial"/>
                <a:sym typeface="Arial"/>
              </a:rPr>
              <a:t>Intelligent Management Prototype </a:t>
            </a:r>
            <a:endParaRPr sz="3600" b="0"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dk1"/>
              </a:buClr>
              <a:buSzPts val="5200"/>
              <a:buFont typeface="Arial"/>
              <a:buNone/>
            </a:pPr>
            <a:r>
              <a:rPr lang="en" sz="3000" b="0" i="0" u="none" strike="noStrike" cap="none">
                <a:solidFill>
                  <a:schemeClr val="dk1"/>
                </a:solidFill>
                <a:latin typeface="Arial"/>
                <a:ea typeface="Arial"/>
                <a:cs typeface="Arial"/>
                <a:sym typeface="Arial"/>
              </a:rPr>
              <a:t>Phase V</a:t>
            </a:r>
            <a:endParaRPr sz="3000" b="0" i="0" u="none" strike="noStrike" cap="none">
              <a:solidFill>
                <a:schemeClr val="dk1"/>
              </a:solidFill>
              <a:latin typeface="Arial"/>
              <a:ea typeface="Arial"/>
              <a:cs typeface="Arial"/>
              <a:sym typeface="Arial"/>
            </a:endParaRPr>
          </a:p>
        </p:txBody>
      </p:sp>
      <p:sp>
        <p:nvSpPr>
          <p:cNvPr id="55" name="Shape 55"/>
          <p:cNvSpPr txBox="1">
            <a:spLocks noGrp="1"/>
          </p:cNvSpPr>
          <p:nvPr>
            <p:ph type="subTitle" idx="1"/>
          </p:nvPr>
        </p:nvSpPr>
        <p:spPr>
          <a:xfrm>
            <a:off x="722675" y="2722750"/>
            <a:ext cx="7906500" cy="7014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2"/>
              </a:buClr>
              <a:buSzPts val="2800"/>
              <a:buFont typeface="Arial"/>
              <a:buNone/>
            </a:pPr>
            <a:r>
              <a:rPr lang="en" sz="2400" b="0" i="0" u="none" strike="noStrike" cap="none">
                <a:solidFill>
                  <a:schemeClr val="dk1"/>
                </a:solidFill>
                <a:latin typeface="Oswald"/>
                <a:ea typeface="Oswald"/>
                <a:cs typeface="Oswald"/>
                <a:sym typeface="Oswald"/>
              </a:rPr>
              <a:t>Risk-based Task Recommendation via Machine Learning Techniques</a:t>
            </a:r>
            <a:endParaRPr sz="2400" b="0" i="0" u="none" strike="noStrike" cap="none">
              <a:solidFill>
                <a:schemeClr val="dk2"/>
              </a:solidFill>
              <a:latin typeface="Arial"/>
              <a:ea typeface="Arial"/>
              <a:cs typeface="Arial"/>
              <a:sym typeface="Arial"/>
            </a:endParaRPr>
          </a:p>
        </p:txBody>
      </p:sp>
      <p:sp>
        <p:nvSpPr>
          <p:cNvPr id="56" name="Shape 5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1000"/>
              <a:buFont typeface="Arial"/>
              <a:buNone/>
            </a:pPr>
            <a:fld id="{00000000-1234-1234-1234-123412341234}" type="slidenum">
              <a:rPr lang="en" sz="1000" b="0" i="0" u="none" strike="noStrike" cap="none">
                <a:solidFill>
                  <a:schemeClr val="dk2"/>
                </a:solidFill>
                <a:latin typeface="Arial"/>
                <a:ea typeface="Arial"/>
                <a:cs typeface="Arial"/>
                <a:sym typeface="Arial"/>
              </a:rPr>
              <a:t>1</a:t>
            </a:fld>
            <a:endParaRPr sz="1000" b="0" i="0" u="none" strike="noStrike" cap="none">
              <a:solidFill>
                <a:schemeClr val="dk2"/>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grpSp>
        <p:nvGrpSpPr>
          <p:cNvPr id="146" name="Shape 146"/>
          <p:cNvGrpSpPr/>
          <p:nvPr/>
        </p:nvGrpSpPr>
        <p:grpSpPr>
          <a:xfrm>
            <a:off x="2827538" y="1501925"/>
            <a:ext cx="707762" cy="703208"/>
            <a:chOff x="2217938" y="1197125"/>
            <a:chExt cx="707762" cy="703208"/>
          </a:xfrm>
        </p:grpSpPr>
        <p:sp>
          <p:nvSpPr>
            <p:cNvPr id="147" name="Shape 147"/>
            <p:cNvSpPr/>
            <p:nvPr/>
          </p:nvSpPr>
          <p:spPr>
            <a:xfrm>
              <a:off x="2228500" y="1197125"/>
              <a:ext cx="697200" cy="105600"/>
            </a:xfrm>
            <a:prstGeom prst="rect">
              <a:avLst/>
            </a:prstGeom>
            <a:solidFill>
              <a:srgbClr val="999999"/>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148" name="Shape 148"/>
            <p:cNvSpPr/>
            <p:nvPr/>
          </p:nvSpPr>
          <p:spPr>
            <a:xfrm rot="5400000">
              <a:off x="1922138" y="1498933"/>
              <a:ext cx="697200" cy="105600"/>
            </a:xfrm>
            <a:prstGeom prst="rect">
              <a:avLst/>
            </a:prstGeom>
            <a:solidFill>
              <a:srgbClr val="999999"/>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grpSp>
      <p:grpSp>
        <p:nvGrpSpPr>
          <p:cNvPr id="149" name="Shape 149"/>
          <p:cNvGrpSpPr/>
          <p:nvPr/>
        </p:nvGrpSpPr>
        <p:grpSpPr>
          <a:xfrm rot="10800000">
            <a:off x="5719863" y="2877925"/>
            <a:ext cx="707762" cy="703208"/>
            <a:chOff x="2217938" y="1197125"/>
            <a:chExt cx="707762" cy="703208"/>
          </a:xfrm>
        </p:grpSpPr>
        <p:sp>
          <p:nvSpPr>
            <p:cNvPr id="150" name="Shape 150"/>
            <p:cNvSpPr/>
            <p:nvPr/>
          </p:nvSpPr>
          <p:spPr>
            <a:xfrm>
              <a:off x="2228500" y="1197125"/>
              <a:ext cx="697200" cy="105600"/>
            </a:xfrm>
            <a:prstGeom prst="rect">
              <a:avLst/>
            </a:prstGeom>
            <a:solidFill>
              <a:srgbClr val="999999"/>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151" name="Shape 151"/>
            <p:cNvSpPr/>
            <p:nvPr/>
          </p:nvSpPr>
          <p:spPr>
            <a:xfrm rot="5400000">
              <a:off x="1922138" y="1498933"/>
              <a:ext cx="697200" cy="105600"/>
            </a:xfrm>
            <a:prstGeom prst="rect">
              <a:avLst/>
            </a:prstGeom>
            <a:solidFill>
              <a:srgbClr val="999999"/>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grpSp>
      <p:sp>
        <p:nvSpPr>
          <p:cNvPr id="152" name="Shape 152"/>
          <p:cNvSpPr txBox="1"/>
          <p:nvPr/>
        </p:nvSpPr>
        <p:spPr>
          <a:xfrm>
            <a:off x="2827550" y="2012700"/>
            <a:ext cx="3690300" cy="1050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0"/>
              <a:buFont typeface="Arial"/>
              <a:buNone/>
            </a:pPr>
            <a:r>
              <a:rPr lang="en" sz="3000" b="0" i="0" u="none" strike="noStrike" cap="none">
                <a:solidFill>
                  <a:schemeClr val="dk2"/>
                </a:solidFill>
                <a:latin typeface="Arial"/>
                <a:ea typeface="Arial"/>
                <a:cs typeface="Arial"/>
                <a:sym typeface="Arial"/>
              </a:rPr>
              <a:t> Potential     </a:t>
            </a:r>
            <a:endParaRPr sz="3000" b="0" i="0" u="none" strike="noStrike" cap="none">
              <a:solidFill>
                <a:schemeClr val="dk2"/>
              </a:solidFill>
              <a:latin typeface="Arial"/>
              <a:ea typeface="Arial"/>
              <a:cs typeface="Arial"/>
              <a:sym typeface="Arial"/>
            </a:endParaRPr>
          </a:p>
          <a:p>
            <a:pPr marL="0" marR="0" lvl="0" indent="0" algn="ctr" rtl="0">
              <a:lnSpc>
                <a:spcPct val="100000"/>
              </a:lnSpc>
              <a:spcBef>
                <a:spcPts val="0"/>
              </a:spcBef>
              <a:spcAft>
                <a:spcPts val="1600"/>
              </a:spcAft>
              <a:buClr>
                <a:srgbClr val="000000"/>
              </a:buClr>
              <a:buSzPts val="4000"/>
              <a:buFont typeface="Arial"/>
              <a:buNone/>
            </a:pPr>
            <a:r>
              <a:rPr lang="en" sz="4000" b="1" i="0" u="none" strike="noStrike" cap="none">
                <a:solidFill>
                  <a:srgbClr val="000000"/>
                </a:solidFill>
                <a:latin typeface="Arial"/>
                <a:ea typeface="Arial"/>
                <a:cs typeface="Arial"/>
                <a:sym typeface="Arial"/>
              </a:rPr>
              <a:t>Data Sources</a:t>
            </a:r>
            <a:endParaRPr sz="3600" b="1" i="0" u="none" strike="noStrike" cap="none">
              <a:solidFill>
                <a:srgbClr val="000000"/>
              </a:solidFill>
              <a:latin typeface="Arial"/>
              <a:ea typeface="Arial"/>
              <a:cs typeface="Arial"/>
              <a:sym typeface="Arial"/>
            </a:endParaRPr>
          </a:p>
        </p:txBody>
      </p:sp>
      <p:sp>
        <p:nvSpPr>
          <p:cNvPr id="153" name="Shape 15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1000"/>
              <a:buFont typeface="Arial"/>
              <a:buNone/>
            </a:pPr>
            <a:fld id="{00000000-1234-1234-1234-123412341234}" type="slidenum">
              <a:rPr lang="en" sz="1000" b="0" i="0" u="none" strike="noStrike" cap="none">
                <a:solidFill>
                  <a:schemeClr val="dk2"/>
                </a:solidFill>
                <a:latin typeface="Arial"/>
                <a:ea typeface="Arial"/>
                <a:cs typeface="Arial"/>
                <a:sym typeface="Arial"/>
              </a:rPr>
              <a:t>10</a:t>
            </a:fld>
            <a:endParaRPr sz="1000" b="0" i="0" u="none" strike="noStrike" cap="none">
              <a:solidFill>
                <a:schemeClr val="dk2"/>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Shape 15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800"/>
              <a:buFont typeface="Arial"/>
              <a:buNone/>
            </a:pPr>
            <a:r>
              <a:rPr lang="en" sz="2800" b="0" i="0" u="none" strike="noStrike" cap="none">
                <a:solidFill>
                  <a:schemeClr val="dk1"/>
                </a:solidFill>
                <a:latin typeface="Arial"/>
                <a:ea typeface="Arial"/>
                <a:cs typeface="Arial"/>
                <a:sym typeface="Arial"/>
              </a:rPr>
              <a:t>Development Risk Drivers from Project Initialization</a:t>
            </a:r>
            <a:endParaRPr sz="2800" b="0" i="0" u="none" strike="noStrike" cap="none">
              <a:solidFill>
                <a:schemeClr val="dk1"/>
              </a:solidFill>
              <a:latin typeface="Arial"/>
              <a:ea typeface="Arial"/>
              <a:cs typeface="Arial"/>
              <a:sym typeface="Arial"/>
            </a:endParaRPr>
          </a:p>
        </p:txBody>
      </p:sp>
      <p:sp>
        <p:nvSpPr>
          <p:cNvPr id="159" name="Shape 159"/>
          <p:cNvSpPr txBox="1">
            <a:spLocks noGrp="1"/>
          </p:cNvSpPr>
          <p:nvPr>
            <p:ph type="body" idx="1"/>
          </p:nvPr>
        </p:nvSpPr>
        <p:spPr>
          <a:xfrm>
            <a:off x="4533700" y="1313850"/>
            <a:ext cx="4215600" cy="2231400"/>
          </a:xfrm>
          <a:prstGeom prst="rect">
            <a:avLst/>
          </a:prstGeom>
          <a:noFill/>
          <a:ln>
            <a:noFill/>
          </a:ln>
        </p:spPr>
        <p:txBody>
          <a:bodyPr spcFirstLastPara="1" wrap="square" lIns="91425" tIns="91425" rIns="91425" bIns="91425" anchor="t" anchorCtr="0">
            <a:noAutofit/>
          </a:bodyPr>
          <a:lstStyle/>
          <a:p>
            <a:pPr marL="457200" marR="0" lvl="0" indent="-342900" algn="l" rtl="0">
              <a:lnSpc>
                <a:spcPct val="107916"/>
              </a:lnSpc>
              <a:spcBef>
                <a:spcPts val="0"/>
              </a:spcBef>
              <a:spcAft>
                <a:spcPts val="0"/>
              </a:spcAft>
              <a:buClr>
                <a:srgbClr val="000000"/>
              </a:buClr>
              <a:buSzPts val="1800"/>
              <a:buFont typeface="Arial"/>
              <a:buChar char="●"/>
            </a:pPr>
            <a:r>
              <a:rPr lang="en" sz="1800" b="0" i="0" u="none" strike="noStrike" cap="none">
                <a:solidFill>
                  <a:srgbClr val="000000"/>
                </a:solidFill>
                <a:latin typeface="Arial"/>
                <a:ea typeface="Arial"/>
                <a:cs typeface="Arial"/>
                <a:sym typeface="Arial"/>
              </a:rPr>
              <a:t>Expressive factors while initializing a project</a:t>
            </a:r>
            <a:endParaRPr sz="1800" b="0" i="0" u="none" strike="noStrike" cap="none">
              <a:solidFill>
                <a:srgbClr val="000000"/>
              </a:solidFill>
              <a:latin typeface="Arial"/>
              <a:ea typeface="Arial"/>
              <a:cs typeface="Arial"/>
              <a:sym typeface="Arial"/>
            </a:endParaRPr>
          </a:p>
          <a:p>
            <a:pPr marL="914400" marR="0" lvl="1" indent="-342900" algn="l" rtl="0">
              <a:lnSpc>
                <a:spcPct val="107916"/>
              </a:lnSpc>
              <a:spcBef>
                <a:spcPts val="0"/>
              </a:spcBef>
              <a:spcAft>
                <a:spcPts val="0"/>
              </a:spcAft>
              <a:buClr>
                <a:srgbClr val="000000"/>
              </a:buClr>
              <a:buSzPts val="1800"/>
              <a:buFont typeface="Arial"/>
              <a:buChar char="○"/>
            </a:pPr>
            <a:r>
              <a:rPr lang="en" sz="1800" b="1" i="0" u="none" strike="noStrike" cap="none">
                <a:solidFill>
                  <a:srgbClr val="000000"/>
                </a:solidFill>
                <a:latin typeface="Arial"/>
                <a:ea typeface="Arial"/>
                <a:cs typeface="Arial"/>
                <a:sym typeface="Arial"/>
              </a:rPr>
              <a:t>22 factors</a:t>
            </a:r>
            <a:r>
              <a:rPr lang="en" sz="1800" b="0" i="0" u="none" strike="noStrike" cap="none">
                <a:solidFill>
                  <a:srgbClr val="000000"/>
                </a:solidFill>
                <a:latin typeface="Arial"/>
                <a:ea typeface="Arial"/>
                <a:cs typeface="Arial"/>
                <a:sym typeface="Arial"/>
              </a:rPr>
              <a:t>: reflects the product, process, personnel, and platform of the project.</a:t>
            </a:r>
            <a:endParaRPr sz="1800" b="0" i="0" u="none" strike="noStrike" cap="none">
              <a:solidFill>
                <a:srgbClr val="000000"/>
              </a:solidFill>
              <a:latin typeface="Arial"/>
              <a:ea typeface="Arial"/>
              <a:cs typeface="Arial"/>
              <a:sym typeface="Arial"/>
            </a:endParaRPr>
          </a:p>
          <a:p>
            <a:pPr marL="914400" marR="0" lvl="1" indent="-342900" algn="l" rtl="0">
              <a:lnSpc>
                <a:spcPct val="107916"/>
              </a:lnSpc>
              <a:spcBef>
                <a:spcPts val="0"/>
              </a:spcBef>
              <a:spcAft>
                <a:spcPts val="0"/>
              </a:spcAft>
              <a:buClr>
                <a:srgbClr val="000000"/>
              </a:buClr>
              <a:buSzPts val="1800"/>
              <a:buFont typeface="Arial"/>
              <a:buChar char="○"/>
            </a:pPr>
            <a:r>
              <a:rPr lang="en" sz="1800" b="0" i="0" u="none" strike="noStrike" cap="none">
                <a:solidFill>
                  <a:srgbClr val="000000"/>
                </a:solidFill>
                <a:latin typeface="Arial"/>
                <a:ea typeface="Arial"/>
                <a:cs typeface="Arial"/>
                <a:sym typeface="Arial"/>
              </a:rPr>
              <a:t>Have been integrated into the current prototype</a:t>
            </a:r>
            <a:endParaRPr sz="1800" b="0" i="0" u="none" strike="noStrike" cap="none">
              <a:solidFill>
                <a:srgbClr val="000000"/>
              </a:solidFill>
              <a:latin typeface="Arial"/>
              <a:ea typeface="Arial"/>
              <a:cs typeface="Arial"/>
              <a:sym typeface="Arial"/>
            </a:endParaRPr>
          </a:p>
        </p:txBody>
      </p:sp>
      <p:pic>
        <p:nvPicPr>
          <p:cNvPr id="160" name="Shape 160"/>
          <p:cNvPicPr preferRelativeResize="0"/>
          <p:nvPr/>
        </p:nvPicPr>
        <p:blipFill rotWithShape="1">
          <a:blip r:embed="rId3">
            <a:alphaModFix/>
          </a:blip>
          <a:srcRect/>
          <a:stretch/>
        </p:blipFill>
        <p:spPr>
          <a:xfrm>
            <a:off x="412897" y="4207138"/>
            <a:ext cx="3993000" cy="535500"/>
          </a:xfrm>
          <a:prstGeom prst="round2SameRect">
            <a:avLst>
              <a:gd name="adj1" fmla="val 0"/>
              <a:gd name="adj2" fmla="val 25075"/>
            </a:avLst>
          </a:prstGeom>
          <a:noFill/>
          <a:ln>
            <a:noFill/>
          </a:ln>
        </p:spPr>
      </p:pic>
      <p:pic>
        <p:nvPicPr>
          <p:cNvPr id="161" name="Shape 161"/>
          <p:cNvPicPr preferRelativeResize="0"/>
          <p:nvPr/>
        </p:nvPicPr>
        <p:blipFill rotWithShape="1">
          <a:blip r:embed="rId4">
            <a:alphaModFix/>
          </a:blip>
          <a:srcRect/>
          <a:stretch/>
        </p:blipFill>
        <p:spPr>
          <a:xfrm>
            <a:off x="412900" y="1447267"/>
            <a:ext cx="3993000" cy="2568000"/>
          </a:xfrm>
          <a:prstGeom prst="round2SameRect">
            <a:avLst>
              <a:gd name="adj1" fmla="val 6476"/>
              <a:gd name="adj2" fmla="val 0"/>
            </a:avLst>
          </a:prstGeom>
          <a:noFill/>
          <a:ln>
            <a:noFill/>
          </a:ln>
        </p:spPr>
      </p:pic>
      <p:pic>
        <p:nvPicPr>
          <p:cNvPr id="162" name="Shape 162"/>
          <p:cNvPicPr preferRelativeResize="0"/>
          <p:nvPr/>
        </p:nvPicPr>
        <p:blipFill rotWithShape="1">
          <a:blip r:embed="rId5">
            <a:alphaModFix/>
          </a:blip>
          <a:srcRect/>
          <a:stretch/>
        </p:blipFill>
        <p:spPr>
          <a:xfrm>
            <a:off x="4756300" y="3641917"/>
            <a:ext cx="3993000" cy="1096800"/>
          </a:xfrm>
          <a:prstGeom prst="round2SameRect">
            <a:avLst>
              <a:gd name="adj1" fmla="val 12137"/>
              <a:gd name="adj2" fmla="val 12242"/>
            </a:avLst>
          </a:prstGeom>
          <a:noFill/>
          <a:ln>
            <a:noFill/>
          </a:ln>
        </p:spPr>
      </p:pic>
      <p:sp>
        <p:nvSpPr>
          <p:cNvPr id="163" name="Shape 16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1000"/>
              <a:buFont typeface="Arial"/>
              <a:buNone/>
            </a:pPr>
            <a:fld id="{00000000-1234-1234-1234-123412341234}" type="slidenum">
              <a:rPr lang="en" sz="1000" b="0" i="0" u="none" strike="noStrike" cap="none">
                <a:solidFill>
                  <a:schemeClr val="dk2"/>
                </a:solidFill>
                <a:latin typeface="Arial"/>
                <a:ea typeface="Arial"/>
                <a:cs typeface="Arial"/>
                <a:sym typeface="Arial"/>
              </a:rPr>
              <a:t>11</a:t>
            </a:fld>
            <a:endParaRPr sz="1000" b="0" i="0" u="none" strike="noStrike" cap="none">
              <a:solidFill>
                <a:schemeClr val="dk2"/>
              </a:solidFill>
              <a:latin typeface="Arial"/>
              <a:ea typeface="Arial"/>
              <a:cs typeface="Arial"/>
              <a:sym typeface="Arial"/>
            </a:endParaRPr>
          </a:p>
        </p:txBody>
      </p:sp>
      <p:sp>
        <p:nvSpPr>
          <p:cNvPr id="164" name="Shape 164"/>
          <p:cNvSpPr txBox="1"/>
          <p:nvPr/>
        </p:nvSpPr>
        <p:spPr>
          <a:xfrm>
            <a:off x="3633375" y="4786375"/>
            <a:ext cx="5464200" cy="299700"/>
          </a:xfrm>
          <a:prstGeom prst="rect">
            <a:avLst/>
          </a:prstGeom>
          <a:noFill/>
          <a:ln>
            <a:noFill/>
          </a:ln>
        </p:spPr>
        <p:txBody>
          <a:bodyPr spcFirstLastPara="1" wrap="square" lIns="91425" tIns="91425" rIns="91425" bIns="91425" anchor="ctr" anchorCtr="0">
            <a:noAutofit/>
          </a:bodyPr>
          <a:lstStyle/>
          <a:p>
            <a:pPr marL="0" marR="0" lvl="0" indent="0" algn="l" rtl="0">
              <a:lnSpc>
                <a:spcPct val="104000"/>
              </a:lnSpc>
              <a:spcBef>
                <a:spcPts val="0"/>
              </a:spcBef>
              <a:spcAft>
                <a:spcPts val="0"/>
              </a:spcAft>
              <a:buClr>
                <a:srgbClr val="000000"/>
              </a:buClr>
              <a:buSzPts val="1200"/>
              <a:buFont typeface="Arial"/>
              <a:buNone/>
            </a:pPr>
            <a:r>
              <a:rPr lang="en" sz="1200" b="0" i="0" u="none" strike="noStrike" cap="none">
                <a:solidFill>
                  <a:schemeClr val="dk2"/>
                </a:solidFill>
                <a:latin typeface="Arial"/>
                <a:ea typeface="Arial"/>
                <a:cs typeface="Arial"/>
                <a:sym typeface="Arial"/>
              </a:rPr>
              <a:t>Based on Dr. Barry Boehm’s study of Constructive Cost Model (COCOMO)</a:t>
            </a:r>
            <a:endParaRPr sz="1200" b="0" i="0" u="none" strike="noStrike" cap="none">
              <a:solidFill>
                <a:schemeClr val="dk2"/>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Shape 16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800"/>
              <a:buFont typeface="Arial"/>
              <a:buNone/>
            </a:pPr>
            <a:r>
              <a:rPr lang="en" sz="2800" b="0" i="0" u="none" strike="noStrike" cap="none">
                <a:solidFill>
                  <a:schemeClr val="dk1"/>
                </a:solidFill>
                <a:latin typeface="Arial"/>
                <a:ea typeface="Arial"/>
                <a:cs typeface="Arial"/>
                <a:sym typeface="Arial"/>
              </a:rPr>
              <a:t>Defect Prediction Factors</a:t>
            </a:r>
            <a:endParaRPr sz="2800" b="0" i="0" u="none" strike="noStrike" cap="none">
              <a:solidFill>
                <a:schemeClr val="dk1"/>
              </a:solidFill>
              <a:latin typeface="Arial"/>
              <a:ea typeface="Arial"/>
              <a:cs typeface="Arial"/>
              <a:sym typeface="Arial"/>
            </a:endParaRPr>
          </a:p>
        </p:txBody>
      </p:sp>
      <p:sp>
        <p:nvSpPr>
          <p:cNvPr id="170" name="Shape 170"/>
          <p:cNvSpPr txBox="1">
            <a:spLocks noGrp="1"/>
          </p:cNvSpPr>
          <p:nvPr>
            <p:ph type="body" idx="1"/>
          </p:nvPr>
        </p:nvSpPr>
        <p:spPr>
          <a:xfrm>
            <a:off x="110550" y="1407475"/>
            <a:ext cx="4185300" cy="3132600"/>
          </a:xfrm>
          <a:prstGeom prst="rect">
            <a:avLst/>
          </a:prstGeom>
          <a:noFill/>
          <a:ln>
            <a:noFill/>
          </a:ln>
        </p:spPr>
        <p:txBody>
          <a:bodyPr spcFirstLastPara="1" wrap="square" lIns="91425" tIns="91425" rIns="91425" bIns="91425" anchor="t" anchorCtr="0">
            <a:noAutofit/>
          </a:bodyPr>
          <a:lstStyle/>
          <a:p>
            <a:pPr marL="457200" marR="0" lvl="0" indent="-342900" algn="l" rtl="0">
              <a:lnSpc>
                <a:spcPct val="115000"/>
              </a:lnSpc>
              <a:spcBef>
                <a:spcPts val="0"/>
              </a:spcBef>
              <a:spcAft>
                <a:spcPts val="0"/>
              </a:spcAft>
              <a:buClr>
                <a:srgbClr val="000000"/>
              </a:buClr>
              <a:buSzPts val="1800"/>
              <a:buFont typeface="Arial"/>
              <a:buChar char="●"/>
            </a:pPr>
            <a:r>
              <a:rPr lang="en" sz="1800" b="1" i="0" u="none" strike="noStrike" cap="none">
                <a:solidFill>
                  <a:srgbClr val="000000"/>
                </a:solidFill>
                <a:latin typeface="Arial"/>
                <a:ea typeface="Arial"/>
                <a:cs typeface="Arial"/>
                <a:sym typeface="Arial"/>
              </a:rPr>
              <a:t>3 Baseline Defect Rates</a:t>
            </a:r>
            <a:r>
              <a:rPr lang="en" sz="1800" b="0" i="0" u="none" strike="noStrike" cap="none">
                <a:solidFill>
                  <a:srgbClr val="000000"/>
                </a:solidFill>
                <a:latin typeface="Arial"/>
                <a:ea typeface="Arial"/>
                <a:cs typeface="Arial"/>
                <a:sym typeface="Arial"/>
              </a:rPr>
              <a:t> in addition to the project initialization settings</a:t>
            </a:r>
            <a:endParaRPr sz="1800" b="0" i="0" u="none" strike="noStrike" cap="none">
              <a:solidFill>
                <a:srgbClr val="000000"/>
              </a:solidFill>
              <a:latin typeface="Arial"/>
              <a:ea typeface="Arial"/>
              <a:cs typeface="Arial"/>
              <a:sym typeface="Arial"/>
            </a:endParaRPr>
          </a:p>
          <a:p>
            <a:pPr marL="914400" marR="0" lvl="1" indent="-317500" algn="l" rtl="0">
              <a:lnSpc>
                <a:spcPct val="115000"/>
              </a:lnSpc>
              <a:spcBef>
                <a:spcPts val="0"/>
              </a:spcBef>
              <a:spcAft>
                <a:spcPts val="0"/>
              </a:spcAft>
              <a:buClr>
                <a:srgbClr val="000000"/>
              </a:buClr>
              <a:buSzPts val="1400"/>
              <a:buFont typeface="Arial"/>
              <a:buChar char="○"/>
            </a:pPr>
            <a:r>
              <a:rPr lang="en" sz="1400" b="1" i="0" u="none" strike="noStrike" cap="none">
                <a:solidFill>
                  <a:srgbClr val="000000"/>
                </a:solidFill>
                <a:latin typeface="Arial"/>
                <a:ea typeface="Arial"/>
                <a:cs typeface="Arial"/>
                <a:sym typeface="Arial"/>
              </a:rPr>
              <a:t>Automated Analysis</a:t>
            </a:r>
            <a:endParaRPr sz="1400" b="1" i="0" u="none" strike="noStrike" cap="none">
              <a:solidFill>
                <a:srgbClr val="000000"/>
              </a:solidFill>
              <a:latin typeface="Arial"/>
              <a:ea typeface="Arial"/>
              <a:cs typeface="Arial"/>
              <a:sym typeface="Arial"/>
            </a:endParaRPr>
          </a:p>
          <a:p>
            <a:pPr marL="914400" marR="0" lvl="1" indent="-317500" algn="l" rtl="0">
              <a:lnSpc>
                <a:spcPct val="115000"/>
              </a:lnSpc>
              <a:spcBef>
                <a:spcPts val="0"/>
              </a:spcBef>
              <a:spcAft>
                <a:spcPts val="0"/>
              </a:spcAft>
              <a:buClr>
                <a:srgbClr val="000000"/>
              </a:buClr>
              <a:buSzPts val="1400"/>
              <a:buFont typeface="Arial"/>
              <a:buChar char="○"/>
            </a:pPr>
            <a:r>
              <a:rPr lang="en" sz="1400" b="1" i="0" u="none" strike="noStrike" cap="none">
                <a:solidFill>
                  <a:srgbClr val="000000"/>
                </a:solidFill>
                <a:latin typeface="Arial"/>
                <a:ea typeface="Arial"/>
                <a:cs typeface="Arial"/>
                <a:sym typeface="Arial"/>
              </a:rPr>
              <a:t>Peer Reviews</a:t>
            </a:r>
            <a:endParaRPr sz="1400" b="1" i="0" u="none" strike="noStrike" cap="none">
              <a:solidFill>
                <a:srgbClr val="000000"/>
              </a:solidFill>
              <a:latin typeface="Arial"/>
              <a:ea typeface="Arial"/>
              <a:cs typeface="Arial"/>
              <a:sym typeface="Arial"/>
            </a:endParaRPr>
          </a:p>
          <a:p>
            <a:pPr marL="914400" marR="0" lvl="1" indent="-317500" algn="l" rtl="0">
              <a:lnSpc>
                <a:spcPct val="115000"/>
              </a:lnSpc>
              <a:spcBef>
                <a:spcPts val="0"/>
              </a:spcBef>
              <a:spcAft>
                <a:spcPts val="0"/>
              </a:spcAft>
              <a:buClr>
                <a:srgbClr val="000000"/>
              </a:buClr>
              <a:buSzPts val="1400"/>
              <a:buFont typeface="Arial"/>
              <a:buChar char="○"/>
            </a:pPr>
            <a:r>
              <a:rPr lang="en" sz="1400" b="1" i="0" u="none" strike="noStrike" cap="none">
                <a:solidFill>
                  <a:srgbClr val="000000"/>
                </a:solidFill>
                <a:latin typeface="Arial"/>
                <a:ea typeface="Arial"/>
                <a:cs typeface="Arial"/>
                <a:sym typeface="Arial"/>
              </a:rPr>
              <a:t>Level of Testing Sophistication</a:t>
            </a:r>
            <a:endParaRPr sz="1400" b="1" i="0" u="none" strike="noStrike" cap="none">
              <a:solidFill>
                <a:srgbClr val="000000"/>
              </a:solidFill>
              <a:latin typeface="Arial"/>
              <a:ea typeface="Arial"/>
              <a:cs typeface="Arial"/>
              <a:sym typeface="Arial"/>
            </a:endParaRPr>
          </a:p>
          <a:p>
            <a:pPr marL="0" marR="0" lvl="0" indent="0" algn="l" rtl="0">
              <a:lnSpc>
                <a:spcPct val="115000"/>
              </a:lnSpc>
              <a:spcBef>
                <a:spcPts val="0"/>
              </a:spcBef>
              <a:spcAft>
                <a:spcPts val="0"/>
              </a:spcAft>
              <a:buClr>
                <a:schemeClr val="dk2"/>
              </a:buClr>
              <a:buSzPts val="1800"/>
              <a:buFont typeface="Arial"/>
              <a:buNone/>
            </a:pPr>
            <a:endParaRPr sz="1800" b="0" i="0" u="none" strike="noStrike" cap="none">
              <a:solidFill>
                <a:srgbClr val="000000"/>
              </a:solidFill>
              <a:latin typeface="Arial"/>
              <a:ea typeface="Arial"/>
              <a:cs typeface="Arial"/>
              <a:sym typeface="Arial"/>
            </a:endParaRPr>
          </a:p>
          <a:p>
            <a:pPr marL="0" marR="0" lvl="0" indent="0" algn="l" rtl="0">
              <a:lnSpc>
                <a:spcPct val="115000"/>
              </a:lnSpc>
              <a:spcBef>
                <a:spcPts val="0"/>
              </a:spcBef>
              <a:spcAft>
                <a:spcPts val="1600"/>
              </a:spcAft>
              <a:buClr>
                <a:schemeClr val="dk2"/>
              </a:buClr>
              <a:buSzPts val="1800"/>
              <a:buFont typeface="Arial"/>
              <a:buNone/>
            </a:pPr>
            <a:endParaRPr sz="1800" b="1" i="0" u="none" strike="noStrike" cap="none">
              <a:solidFill>
                <a:srgbClr val="000000"/>
              </a:solidFill>
              <a:latin typeface="Arial"/>
              <a:ea typeface="Arial"/>
              <a:cs typeface="Arial"/>
              <a:sym typeface="Arial"/>
            </a:endParaRPr>
          </a:p>
        </p:txBody>
      </p:sp>
      <p:pic>
        <p:nvPicPr>
          <p:cNvPr id="171" name="Shape 171"/>
          <p:cNvPicPr preferRelativeResize="0"/>
          <p:nvPr/>
        </p:nvPicPr>
        <p:blipFill rotWithShape="1">
          <a:blip r:embed="rId3">
            <a:alphaModFix/>
          </a:blip>
          <a:srcRect/>
          <a:stretch/>
        </p:blipFill>
        <p:spPr>
          <a:xfrm>
            <a:off x="4295733" y="1170125"/>
            <a:ext cx="4681500" cy="3292973"/>
          </a:xfrm>
          <a:prstGeom prst="rect">
            <a:avLst/>
          </a:prstGeom>
          <a:noFill/>
          <a:ln>
            <a:noFill/>
          </a:ln>
        </p:spPr>
      </p:pic>
      <p:sp>
        <p:nvSpPr>
          <p:cNvPr id="172" name="Shape 172"/>
          <p:cNvSpPr/>
          <p:nvPr/>
        </p:nvSpPr>
        <p:spPr>
          <a:xfrm>
            <a:off x="4209675" y="2785465"/>
            <a:ext cx="4841700" cy="1754700"/>
          </a:xfrm>
          <a:prstGeom prst="rect">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 name="Shape 17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1000"/>
              <a:buFont typeface="Arial"/>
              <a:buNone/>
            </a:pPr>
            <a:fld id="{00000000-1234-1234-1234-123412341234}" type="slidenum">
              <a:rPr lang="en" sz="1000" b="0" i="0" u="none" strike="noStrike" cap="none">
                <a:solidFill>
                  <a:schemeClr val="dk2"/>
                </a:solidFill>
                <a:latin typeface="Arial"/>
                <a:ea typeface="Arial"/>
                <a:cs typeface="Arial"/>
                <a:sym typeface="Arial"/>
              </a:rPr>
              <a:t>12</a:t>
            </a:fld>
            <a:endParaRPr sz="1000" b="0" i="0" u="none" strike="noStrike" cap="none">
              <a:solidFill>
                <a:schemeClr val="dk2"/>
              </a:solidFill>
              <a:latin typeface="Arial"/>
              <a:ea typeface="Arial"/>
              <a:cs typeface="Arial"/>
              <a:sym typeface="Arial"/>
            </a:endParaRPr>
          </a:p>
        </p:txBody>
      </p:sp>
      <p:sp>
        <p:nvSpPr>
          <p:cNvPr id="174" name="Shape 174"/>
          <p:cNvSpPr txBox="1"/>
          <p:nvPr/>
        </p:nvSpPr>
        <p:spPr>
          <a:xfrm>
            <a:off x="2698800" y="4710175"/>
            <a:ext cx="6133500" cy="299700"/>
          </a:xfrm>
          <a:prstGeom prst="rect">
            <a:avLst/>
          </a:prstGeom>
          <a:noFill/>
          <a:ln>
            <a:noFill/>
          </a:ln>
        </p:spPr>
        <p:txBody>
          <a:bodyPr spcFirstLastPara="1" wrap="square" lIns="91425" tIns="91425" rIns="91425" bIns="91425" anchor="ctr" anchorCtr="0">
            <a:noAutofit/>
          </a:bodyPr>
          <a:lstStyle/>
          <a:p>
            <a:pPr marL="0" marR="0" lvl="0" indent="0" algn="l" rtl="0">
              <a:lnSpc>
                <a:spcPct val="104000"/>
              </a:lnSpc>
              <a:spcBef>
                <a:spcPts val="0"/>
              </a:spcBef>
              <a:spcAft>
                <a:spcPts val="0"/>
              </a:spcAft>
              <a:buClr>
                <a:srgbClr val="000000"/>
              </a:buClr>
              <a:buSzPts val="1200"/>
              <a:buFont typeface="Arial"/>
              <a:buNone/>
            </a:pPr>
            <a:r>
              <a:rPr lang="en" sz="1200" b="0" i="0" u="none" strike="noStrike" cap="none">
                <a:solidFill>
                  <a:schemeClr val="dk2"/>
                </a:solidFill>
                <a:latin typeface="Arial"/>
                <a:ea typeface="Arial"/>
                <a:cs typeface="Arial"/>
                <a:sym typeface="Arial"/>
              </a:rPr>
              <a:t>Based on Dr. Raymond Madachy’s study of Constructive Quality Model (COQUALMO)</a:t>
            </a:r>
            <a:endParaRPr sz="1200" b="0" i="0" u="none" strike="noStrike" cap="none">
              <a:solidFill>
                <a:schemeClr val="dk2"/>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Shape 17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chemeClr val="dk1"/>
              </a:buClr>
              <a:buSzPts val="1100"/>
              <a:buFont typeface="Arial"/>
              <a:buNone/>
            </a:pPr>
            <a:r>
              <a:rPr lang="en" sz="3400" b="1" i="0" u="none" strike="noStrike" cap="none">
                <a:solidFill>
                  <a:schemeClr val="dk1"/>
                </a:solidFill>
                <a:latin typeface="Arial"/>
                <a:ea typeface="Arial"/>
                <a:cs typeface="Arial"/>
                <a:sym typeface="Arial"/>
              </a:rPr>
              <a:t>Defect Removal Rating Scales</a:t>
            </a:r>
            <a:endParaRPr sz="3400" b="1"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800"/>
              <a:buFont typeface="Arial"/>
              <a:buNone/>
            </a:pPr>
            <a:endParaRPr sz="2800" b="0" i="0" u="none" strike="noStrike" cap="none">
              <a:solidFill>
                <a:schemeClr val="dk1"/>
              </a:solidFill>
              <a:latin typeface="Arial"/>
              <a:ea typeface="Arial"/>
              <a:cs typeface="Arial"/>
              <a:sym typeface="Arial"/>
            </a:endParaRPr>
          </a:p>
        </p:txBody>
      </p:sp>
      <p:sp>
        <p:nvSpPr>
          <p:cNvPr id="180" name="Shape 18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1000"/>
              <a:buFont typeface="Arial"/>
              <a:buNone/>
            </a:pPr>
            <a:fld id="{00000000-1234-1234-1234-123412341234}" type="slidenum">
              <a:rPr lang="en" sz="1000" b="0" i="0" u="none" strike="noStrike" cap="none">
                <a:solidFill>
                  <a:schemeClr val="dk2"/>
                </a:solidFill>
                <a:latin typeface="Arial"/>
                <a:ea typeface="Arial"/>
                <a:cs typeface="Arial"/>
                <a:sym typeface="Arial"/>
              </a:rPr>
              <a:t>13</a:t>
            </a:fld>
            <a:endParaRPr sz="1000" b="0" i="0" u="none" strike="noStrike" cap="none">
              <a:solidFill>
                <a:schemeClr val="dk2"/>
              </a:solidFill>
              <a:latin typeface="Arial"/>
              <a:ea typeface="Arial"/>
              <a:cs typeface="Arial"/>
              <a:sym typeface="Arial"/>
            </a:endParaRPr>
          </a:p>
        </p:txBody>
      </p:sp>
      <p:pic>
        <p:nvPicPr>
          <p:cNvPr id="181" name="Shape 181"/>
          <p:cNvPicPr preferRelativeResize="0"/>
          <p:nvPr/>
        </p:nvPicPr>
        <p:blipFill rotWithShape="1">
          <a:blip r:embed="rId3">
            <a:alphaModFix/>
          </a:blip>
          <a:srcRect/>
          <a:stretch/>
        </p:blipFill>
        <p:spPr>
          <a:xfrm>
            <a:off x="916788" y="1145150"/>
            <a:ext cx="7310413" cy="38209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Shape 186"/>
          <p:cNvSpPr txBox="1">
            <a:spLocks noGrp="1"/>
          </p:cNvSpPr>
          <p:nvPr>
            <p:ph type="body" idx="1"/>
          </p:nvPr>
        </p:nvSpPr>
        <p:spPr>
          <a:xfrm>
            <a:off x="311700" y="908925"/>
            <a:ext cx="8520600" cy="38430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2"/>
              </a:buClr>
              <a:buSzPts val="1800"/>
              <a:buFont typeface="Arial"/>
              <a:buNone/>
            </a:pPr>
            <a:r>
              <a:rPr lang="en" sz="1800" b="1" i="0" u="none" strike="noStrike" cap="none">
                <a:solidFill>
                  <a:srgbClr val="000000"/>
                </a:solidFill>
                <a:latin typeface="Arial"/>
                <a:ea typeface="Arial"/>
                <a:cs typeface="Arial"/>
                <a:sym typeface="Arial"/>
              </a:rPr>
              <a:t>Understanding Software Quality Evolution </a:t>
            </a:r>
            <a:r>
              <a:rPr lang="en" b="1">
                <a:solidFill>
                  <a:srgbClr val="000000"/>
                </a:solidFill>
              </a:rPr>
              <a:t>Using </a:t>
            </a:r>
            <a:r>
              <a:rPr lang="en" b="1">
                <a:solidFill>
                  <a:srgbClr val="222222"/>
                </a:solidFill>
                <a:highlight>
                  <a:srgbClr val="FFFFFF"/>
                </a:highlight>
              </a:rPr>
              <a:t>SQUAAD</a:t>
            </a:r>
            <a:endParaRPr b="1">
              <a:solidFill>
                <a:srgbClr val="222222"/>
              </a:solidFill>
              <a:highlight>
                <a:srgbClr val="FFFFFF"/>
              </a:highlight>
            </a:endParaRPr>
          </a:p>
          <a:p>
            <a:pPr marL="457200" marR="0" lvl="0" indent="-317500" algn="l" rtl="0">
              <a:lnSpc>
                <a:spcPct val="107916"/>
              </a:lnSpc>
              <a:spcBef>
                <a:spcPts val="0"/>
              </a:spcBef>
              <a:spcAft>
                <a:spcPts val="0"/>
              </a:spcAft>
              <a:buClr>
                <a:schemeClr val="dk1"/>
              </a:buClr>
              <a:buSzPts val="1400"/>
              <a:buFont typeface="Arial"/>
              <a:buChar char="●"/>
            </a:pPr>
            <a:r>
              <a:rPr lang="en" sz="1400" b="0" i="0" u="none" strike="noStrike" cap="none">
                <a:solidFill>
                  <a:schemeClr val="dk1"/>
                </a:solidFill>
                <a:latin typeface="Arial"/>
                <a:ea typeface="Arial"/>
                <a:cs typeface="Arial"/>
                <a:sym typeface="Arial"/>
              </a:rPr>
              <a:t>Two approaches</a:t>
            </a:r>
            <a:endParaRPr sz="1400" b="0" i="0" u="none" strike="noStrike" cap="none">
              <a:solidFill>
                <a:schemeClr val="dk1"/>
              </a:solidFill>
              <a:latin typeface="Arial"/>
              <a:ea typeface="Arial"/>
              <a:cs typeface="Arial"/>
              <a:sym typeface="Arial"/>
            </a:endParaRPr>
          </a:p>
          <a:p>
            <a:pPr marL="914400" marR="0" lvl="1" indent="-317500" algn="l" rtl="0">
              <a:lnSpc>
                <a:spcPct val="107916"/>
              </a:lnSpc>
              <a:spcBef>
                <a:spcPts val="0"/>
              </a:spcBef>
              <a:spcAft>
                <a:spcPts val="0"/>
              </a:spcAft>
              <a:buClr>
                <a:schemeClr val="dk1"/>
              </a:buClr>
              <a:buSzPts val="1400"/>
              <a:buFont typeface="Arial"/>
              <a:buChar char="○"/>
            </a:pPr>
            <a:r>
              <a:rPr lang="en" sz="1400" b="0" i="0" u="none" strike="noStrike" cap="none">
                <a:solidFill>
                  <a:schemeClr val="dk1"/>
                </a:solidFill>
                <a:latin typeface="Arial"/>
                <a:ea typeface="Arial"/>
                <a:cs typeface="Arial"/>
                <a:sym typeface="Arial"/>
              </a:rPr>
              <a:t>Absolute value of quality attributes after each commit</a:t>
            </a:r>
            <a:endParaRPr sz="1400" b="0" i="0" u="none" strike="noStrike" cap="none">
              <a:solidFill>
                <a:schemeClr val="dk1"/>
              </a:solidFill>
              <a:latin typeface="Arial"/>
              <a:ea typeface="Arial"/>
              <a:cs typeface="Arial"/>
              <a:sym typeface="Arial"/>
            </a:endParaRPr>
          </a:p>
          <a:p>
            <a:pPr marL="914400" marR="0" lvl="1" indent="-317500" algn="l" rtl="0">
              <a:lnSpc>
                <a:spcPct val="107916"/>
              </a:lnSpc>
              <a:spcBef>
                <a:spcPts val="0"/>
              </a:spcBef>
              <a:spcAft>
                <a:spcPts val="0"/>
              </a:spcAft>
              <a:buClr>
                <a:schemeClr val="dk1"/>
              </a:buClr>
              <a:buSzPts val="1400"/>
              <a:buFont typeface="Arial"/>
              <a:buChar char="○"/>
            </a:pPr>
            <a:r>
              <a:rPr lang="en" sz="1400" b="0" i="0" u="none" strike="noStrike" cap="none">
                <a:solidFill>
                  <a:schemeClr val="dk1"/>
                </a:solidFill>
                <a:latin typeface="Arial"/>
                <a:ea typeface="Arial"/>
                <a:cs typeface="Arial"/>
                <a:sym typeface="Arial"/>
              </a:rPr>
              <a:t>Impact of developers on quality attributes at each commit</a:t>
            </a:r>
            <a:endParaRPr sz="1400" b="0" i="0" u="none" strike="noStrike" cap="none">
              <a:solidFill>
                <a:schemeClr val="dk1"/>
              </a:solidFill>
              <a:latin typeface="Arial"/>
              <a:ea typeface="Arial"/>
              <a:cs typeface="Arial"/>
              <a:sym typeface="Arial"/>
            </a:endParaRPr>
          </a:p>
          <a:p>
            <a:pPr marL="457200" marR="0" lvl="0" indent="-317500" algn="l" rtl="0">
              <a:lnSpc>
                <a:spcPct val="107916"/>
              </a:lnSpc>
              <a:spcBef>
                <a:spcPts val="0"/>
              </a:spcBef>
              <a:spcAft>
                <a:spcPts val="0"/>
              </a:spcAft>
              <a:buClr>
                <a:schemeClr val="dk1"/>
              </a:buClr>
              <a:buSzPts val="1400"/>
              <a:buFont typeface="Arial"/>
              <a:buChar char="●"/>
            </a:pPr>
            <a:r>
              <a:rPr lang="en" sz="1400" b="0" i="0" u="none" strike="noStrike" cap="none">
                <a:solidFill>
                  <a:schemeClr val="dk1"/>
                </a:solidFill>
                <a:latin typeface="Arial"/>
                <a:ea typeface="Arial"/>
                <a:cs typeface="Arial"/>
                <a:sym typeface="Arial"/>
              </a:rPr>
              <a:t>Quality Attributes</a:t>
            </a:r>
            <a:endParaRPr sz="1400" b="0" i="0" u="none" strike="noStrike" cap="none">
              <a:solidFill>
                <a:schemeClr val="dk1"/>
              </a:solidFill>
              <a:latin typeface="Arial"/>
              <a:ea typeface="Arial"/>
              <a:cs typeface="Arial"/>
              <a:sym typeface="Arial"/>
            </a:endParaRPr>
          </a:p>
          <a:p>
            <a:pPr marL="914400" marR="0" lvl="1" indent="-317500" algn="l" rtl="0">
              <a:lnSpc>
                <a:spcPct val="107916"/>
              </a:lnSpc>
              <a:spcBef>
                <a:spcPts val="0"/>
              </a:spcBef>
              <a:spcAft>
                <a:spcPts val="0"/>
              </a:spcAft>
              <a:buClr>
                <a:schemeClr val="dk1"/>
              </a:buClr>
              <a:buSzPts val="1400"/>
              <a:buFont typeface="Arial"/>
              <a:buChar char="○"/>
            </a:pPr>
            <a:r>
              <a:rPr lang="en" sz="1400" b="0" i="0" u="none" strike="noStrike" cap="none">
                <a:solidFill>
                  <a:schemeClr val="dk1"/>
                </a:solidFill>
                <a:latin typeface="Arial"/>
                <a:ea typeface="Arial"/>
                <a:cs typeface="Arial"/>
                <a:sym typeface="Arial"/>
              </a:rPr>
              <a:t>A collection of 50+ metrics</a:t>
            </a:r>
            <a:endParaRPr sz="1400" b="0" i="0" u="none" strike="noStrike" cap="none">
              <a:solidFill>
                <a:schemeClr val="dk1"/>
              </a:solidFill>
              <a:latin typeface="Arial"/>
              <a:ea typeface="Arial"/>
              <a:cs typeface="Arial"/>
              <a:sym typeface="Arial"/>
            </a:endParaRPr>
          </a:p>
          <a:p>
            <a:pPr marL="914400" marR="0" lvl="1" indent="-317500" algn="l" rtl="0">
              <a:lnSpc>
                <a:spcPct val="107916"/>
              </a:lnSpc>
              <a:spcBef>
                <a:spcPts val="0"/>
              </a:spcBef>
              <a:spcAft>
                <a:spcPts val="0"/>
              </a:spcAft>
              <a:buClr>
                <a:schemeClr val="dk1"/>
              </a:buClr>
              <a:buSzPts val="1400"/>
              <a:buFont typeface="Arial"/>
              <a:buChar char="○"/>
            </a:pPr>
            <a:r>
              <a:rPr lang="en" sz="1400" b="0" i="0" u="none" strike="noStrike" cap="none">
                <a:solidFill>
                  <a:schemeClr val="dk1"/>
                </a:solidFill>
                <a:latin typeface="Arial"/>
                <a:ea typeface="Arial"/>
                <a:cs typeface="Arial"/>
                <a:sym typeface="Arial"/>
              </a:rPr>
              <a:t>Example</a:t>
            </a:r>
            <a:endParaRPr sz="1400" b="0" i="0" u="none" strike="noStrike" cap="none">
              <a:solidFill>
                <a:schemeClr val="dk1"/>
              </a:solidFill>
              <a:latin typeface="Arial"/>
              <a:ea typeface="Arial"/>
              <a:cs typeface="Arial"/>
              <a:sym typeface="Arial"/>
            </a:endParaRPr>
          </a:p>
          <a:p>
            <a:pPr marL="1371600" marR="0" lvl="2" indent="-317500" algn="l" rtl="0">
              <a:lnSpc>
                <a:spcPct val="107916"/>
              </a:lnSpc>
              <a:spcBef>
                <a:spcPts val="0"/>
              </a:spcBef>
              <a:spcAft>
                <a:spcPts val="0"/>
              </a:spcAft>
              <a:buClr>
                <a:schemeClr val="dk1"/>
              </a:buClr>
              <a:buSzPts val="1400"/>
              <a:buFont typeface="Arial"/>
              <a:buChar char="■"/>
            </a:pPr>
            <a:r>
              <a:rPr lang="en" sz="1400" b="0" i="0" u="none" strike="noStrike" cap="none">
                <a:solidFill>
                  <a:schemeClr val="dk1"/>
                </a:solidFill>
                <a:latin typeface="Arial"/>
                <a:ea typeface="Arial"/>
                <a:cs typeface="Arial"/>
                <a:sym typeface="Arial"/>
              </a:rPr>
              <a:t>M1: Code Smells</a:t>
            </a:r>
            <a:endParaRPr sz="1400" b="0" i="0" u="none" strike="noStrike" cap="none">
              <a:solidFill>
                <a:schemeClr val="dk1"/>
              </a:solidFill>
              <a:latin typeface="Arial"/>
              <a:ea typeface="Arial"/>
              <a:cs typeface="Arial"/>
              <a:sym typeface="Arial"/>
            </a:endParaRPr>
          </a:p>
          <a:p>
            <a:pPr marL="1371600" marR="0" lvl="2" indent="-317500" algn="l" rtl="0">
              <a:lnSpc>
                <a:spcPct val="107916"/>
              </a:lnSpc>
              <a:spcBef>
                <a:spcPts val="0"/>
              </a:spcBef>
              <a:spcAft>
                <a:spcPts val="0"/>
              </a:spcAft>
              <a:buClr>
                <a:schemeClr val="dk1"/>
              </a:buClr>
              <a:buSzPts val="1400"/>
              <a:buFont typeface="Arial"/>
              <a:buChar char="■"/>
            </a:pPr>
            <a:r>
              <a:rPr lang="en" sz="1400" b="0" i="0" u="none" strike="noStrike" cap="none">
                <a:solidFill>
                  <a:schemeClr val="dk1"/>
                </a:solidFill>
                <a:latin typeface="Arial"/>
                <a:ea typeface="Arial"/>
                <a:cs typeface="Arial"/>
                <a:sym typeface="Arial"/>
              </a:rPr>
              <a:t>M2: Security Vulnerabilities</a:t>
            </a:r>
            <a:endParaRPr>
              <a:solidFill>
                <a:schemeClr val="dk1"/>
              </a:solidFill>
            </a:endParaRPr>
          </a:p>
          <a:p>
            <a:pPr marL="457200" marR="0" lvl="0" indent="-317500" algn="l" rtl="0">
              <a:lnSpc>
                <a:spcPct val="107916"/>
              </a:lnSpc>
              <a:spcBef>
                <a:spcPts val="0"/>
              </a:spcBef>
              <a:spcAft>
                <a:spcPts val="0"/>
              </a:spcAft>
              <a:buClr>
                <a:schemeClr val="dk1"/>
              </a:buClr>
              <a:buSzPts val="1400"/>
              <a:buFont typeface="Arial"/>
              <a:buChar char="●"/>
            </a:pPr>
            <a:r>
              <a:rPr lang="en" sz="1400" b="0" i="0" u="none" strike="noStrike" cap="none">
                <a:solidFill>
                  <a:schemeClr val="dk1"/>
                </a:solidFill>
                <a:latin typeface="Arial"/>
                <a:ea typeface="Arial"/>
                <a:cs typeface="Arial"/>
                <a:sym typeface="Arial"/>
              </a:rPr>
              <a:t>How can we use this data?</a:t>
            </a:r>
            <a:endParaRPr sz="1400" b="0" i="0" u="none" strike="noStrike" cap="none">
              <a:solidFill>
                <a:schemeClr val="dk1"/>
              </a:solidFill>
              <a:latin typeface="Arial"/>
              <a:ea typeface="Arial"/>
              <a:cs typeface="Arial"/>
              <a:sym typeface="Arial"/>
            </a:endParaRPr>
          </a:p>
          <a:p>
            <a:pPr marL="914400" marR="0" lvl="1" indent="-317500" algn="l" rtl="0">
              <a:lnSpc>
                <a:spcPct val="107916"/>
              </a:lnSpc>
              <a:spcBef>
                <a:spcPts val="0"/>
              </a:spcBef>
              <a:spcAft>
                <a:spcPts val="0"/>
              </a:spcAft>
              <a:buClr>
                <a:schemeClr val="dk1"/>
              </a:buClr>
              <a:buSzPts val="1400"/>
              <a:buFont typeface="Arial"/>
              <a:buChar char="○"/>
            </a:pPr>
            <a:r>
              <a:rPr lang="en" sz="1400" b="0" i="0" u="none" strike="noStrike" cap="none">
                <a:solidFill>
                  <a:schemeClr val="dk1"/>
                </a:solidFill>
                <a:latin typeface="Arial"/>
                <a:ea typeface="Arial"/>
                <a:cs typeface="Arial"/>
                <a:sym typeface="Arial"/>
              </a:rPr>
              <a:t>If the number of code smells (M1) exceeds a certain amount maintenance tasks should get higher priority.</a:t>
            </a:r>
            <a:endParaRPr sz="14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2"/>
              </a:buClr>
              <a:buSzPts val="1800"/>
              <a:buFont typeface="Arial"/>
              <a:buNone/>
            </a:pPr>
            <a:r>
              <a:rPr lang="en" sz="1400" b="0" i="0" u="none" strike="noStrike" cap="none">
                <a:solidFill>
                  <a:schemeClr val="dk1"/>
                </a:solidFill>
                <a:latin typeface="Arial"/>
                <a:ea typeface="Arial"/>
                <a:cs typeface="Arial"/>
                <a:sym typeface="Arial"/>
              </a:rPr>
              <a:t>If the number of security vulnerabilities (M2) has increased in the last commit maintenance tasks should get higher priority.</a:t>
            </a:r>
            <a:endParaRPr sz="1000" b="1">
              <a:solidFill>
                <a:srgbClr val="222222"/>
              </a:solidFill>
              <a:highlight>
                <a:srgbClr val="FFFFFF"/>
              </a:highlight>
            </a:endParaRPr>
          </a:p>
        </p:txBody>
      </p:sp>
      <p:sp>
        <p:nvSpPr>
          <p:cNvPr id="187" name="Shape 18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800"/>
              <a:buFont typeface="Arial"/>
              <a:buNone/>
            </a:pPr>
            <a:r>
              <a:rPr lang="en" sz="2800" b="0" i="0" u="none" strike="noStrike" cap="none">
                <a:solidFill>
                  <a:schemeClr val="dk1"/>
                </a:solidFill>
                <a:latin typeface="Arial"/>
                <a:ea typeface="Arial"/>
                <a:cs typeface="Arial"/>
                <a:sym typeface="Arial"/>
              </a:rPr>
              <a:t>Code Repository Analysis (</a:t>
            </a:r>
            <a:r>
              <a:rPr lang="en"/>
              <a:t>SQUAAD)</a:t>
            </a:r>
            <a:endParaRPr sz="2800" b="0" i="0" u="none" strike="noStrike" cap="none">
              <a:solidFill>
                <a:schemeClr val="dk1"/>
              </a:solidFill>
              <a:latin typeface="Arial"/>
              <a:ea typeface="Arial"/>
              <a:cs typeface="Arial"/>
              <a:sym typeface="Arial"/>
            </a:endParaRPr>
          </a:p>
        </p:txBody>
      </p:sp>
      <p:sp>
        <p:nvSpPr>
          <p:cNvPr id="188" name="Shape 18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1000"/>
              <a:buFont typeface="Arial"/>
              <a:buNone/>
            </a:pPr>
            <a:fld id="{00000000-1234-1234-1234-123412341234}" type="slidenum">
              <a:rPr lang="en" sz="1000" b="0" i="0" u="none" strike="noStrike" cap="none">
                <a:solidFill>
                  <a:schemeClr val="dk2"/>
                </a:solidFill>
                <a:latin typeface="Arial"/>
                <a:ea typeface="Arial"/>
                <a:cs typeface="Arial"/>
                <a:sym typeface="Arial"/>
              </a:rPr>
              <a:t>14</a:t>
            </a:fld>
            <a:endParaRPr sz="1000" b="0" i="0" u="none" strike="noStrike" cap="none">
              <a:solidFill>
                <a:schemeClr val="dk2"/>
              </a:solidFill>
              <a:latin typeface="Arial"/>
              <a:ea typeface="Arial"/>
              <a:cs typeface="Arial"/>
              <a:sym typeface="Arial"/>
            </a:endParaRPr>
          </a:p>
        </p:txBody>
      </p:sp>
      <p:sp>
        <p:nvSpPr>
          <p:cNvPr id="189" name="Shape 189"/>
          <p:cNvSpPr txBox="1"/>
          <p:nvPr/>
        </p:nvSpPr>
        <p:spPr>
          <a:xfrm>
            <a:off x="786500" y="4710175"/>
            <a:ext cx="8134800" cy="2997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Clr>
                <a:schemeClr val="dk2"/>
              </a:buClr>
              <a:buSzPts val="1800"/>
              <a:buFont typeface="Arial"/>
              <a:buNone/>
            </a:pPr>
            <a:r>
              <a:rPr lang="en" sz="1200">
                <a:solidFill>
                  <a:schemeClr val="dk2"/>
                </a:solidFill>
              </a:rPr>
              <a:t>SQUAAD is a tool from USC-CSSE to evaluate code evolution for open source projects (by Pooyan Behnamghader).</a:t>
            </a:r>
            <a:endParaRPr sz="1200">
              <a:solidFill>
                <a:schemeClr val="dk2"/>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graphicFrame>
        <p:nvGraphicFramePr>
          <p:cNvPr id="194" name="Shape 194"/>
          <p:cNvGraphicFramePr/>
          <p:nvPr/>
        </p:nvGraphicFramePr>
        <p:xfrm>
          <a:off x="296313" y="873475"/>
          <a:ext cx="8551350" cy="3991025"/>
        </p:xfrm>
        <a:graphic>
          <a:graphicData uri="http://schemas.openxmlformats.org/drawingml/2006/table">
            <a:tbl>
              <a:tblPr>
                <a:noFill/>
                <a:tableStyleId>{0C1E61A6-B347-4B83-8C24-DEF140439919}</a:tableStyleId>
              </a:tblPr>
              <a:tblGrid>
                <a:gridCol w="2850450">
                  <a:extLst>
                    <a:ext uri="{9D8B030D-6E8A-4147-A177-3AD203B41FA5}">
                      <a16:colId xmlns:a16="http://schemas.microsoft.com/office/drawing/2014/main" val="20000"/>
                    </a:ext>
                  </a:extLst>
                </a:gridCol>
                <a:gridCol w="2850450">
                  <a:extLst>
                    <a:ext uri="{9D8B030D-6E8A-4147-A177-3AD203B41FA5}">
                      <a16:colId xmlns:a16="http://schemas.microsoft.com/office/drawing/2014/main" val="20001"/>
                    </a:ext>
                  </a:extLst>
                </a:gridCol>
                <a:gridCol w="2850450">
                  <a:extLst>
                    <a:ext uri="{9D8B030D-6E8A-4147-A177-3AD203B41FA5}">
                      <a16:colId xmlns:a16="http://schemas.microsoft.com/office/drawing/2014/main" val="20002"/>
                    </a:ext>
                  </a:extLst>
                </a:gridCol>
              </a:tblGrid>
              <a:tr h="3991025">
                <a:tc>
                  <a:txBody>
                    <a:bodyPr/>
                    <a:lstStyle/>
                    <a:p>
                      <a:pPr marL="0" marR="0" lvl="0" indent="0" algn="l" rtl="0">
                        <a:lnSpc>
                          <a:spcPct val="100000"/>
                        </a:lnSpc>
                        <a:spcBef>
                          <a:spcPts val="0"/>
                        </a:spcBef>
                        <a:spcAft>
                          <a:spcPts val="0"/>
                        </a:spcAft>
                        <a:buClr>
                          <a:srgbClr val="000000"/>
                        </a:buClr>
                        <a:buSzPts val="1100"/>
                        <a:buFont typeface="Arial"/>
                        <a:buNone/>
                      </a:pPr>
                      <a:r>
                        <a:rPr lang="en" sz="1100" b="1" u="none" strike="noStrike" cap="none"/>
                        <a:t>Tool: SonarQube</a:t>
                      </a:r>
                      <a:endParaRPr sz="1100" b="1" u="none" strike="noStrike" cap="none"/>
                    </a:p>
                    <a:p>
                      <a:pPr marL="0" marR="0" lvl="0" indent="0" algn="l" rtl="0">
                        <a:lnSpc>
                          <a:spcPct val="100000"/>
                        </a:lnSpc>
                        <a:spcBef>
                          <a:spcPts val="1600"/>
                        </a:spcBef>
                        <a:spcAft>
                          <a:spcPts val="0"/>
                        </a:spcAft>
                        <a:buClr>
                          <a:srgbClr val="000000"/>
                        </a:buClr>
                        <a:buSzPts val="1100"/>
                        <a:buFont typeface="Arial"/>
                        <a:buNone/>
                      </a:pPr>
                      <a:r>
                        <a:rPr lang="en" sz="1100" u="none" strike="noStrike" cap="none"/>
                        <a:t>Classes</a:t>
                      </a:r>
                      <a:br>
                        <a:rPr lang="en" sz="1100" u="none" strike="noStrike" cap="none"/>
                      </a:br>
                      <a:r>
                        <a:rPr lang="en" sz="1100" u="none" strike="noStrike" cap="none"/>
                        <a:t>Comment_lines_density</a:t>
                      </a:r>
                      <a:br>
                        <a:rPr lang="en" sz="1100" u="none" strike="noStrike" cap="none"/>
                      </a:br>
                      <a:r>
                        <a:rPr lang="en" sz="1100" u="none" strike="noStrike" cap="none"/>
                        <a:t>Vulnerabilities</a:t>
                      </a:r>
                      <a:br>
                        <a:rPr lang="en" sz="1100" u="none" strike="noStrike" cap="none"/>
                      </a:br>
                      <a:r>
                        <a:rPr lang="en" sz="1100" u="none" strike="noStrike" cap="none"/>
                        <a:t>Lines</a:t>
                      </a:r>
                      <a:br>
                        <a:rPr lang="en" sz="1100" u="none" strike="noStrike" cap="none"/>
                      </a:br>
                      <a:r>
                        <a:rPr lang="en" sz="1100" u="none" strike="noStrike" cap="none"/>
                        <a:t>Ncloc</a:t>
                      </a:r>
                      <a:br>
                        <a:rPr lang="en" sz="1100" u="none" strike="noStrike" cap="none"/>
                      </a:br>
                      <a:r>
                        <a:rPr lang="en" sz="1100" u="none" strike="noStrike" cap="none"/>
                        <a:t>Complexity</a:t>
                      </a:r>
                      <a:br>
                        <a:rPr lang="en" sz="1100" u="none" strike="noStrike" cap="none"/>
                      </a:br>
                      <a:r>
                        <a:rPr lang="en" sz="1100" u="none" strike="noStrike" cap="none"/>
                        <a:t>Security_rating</a:t>
                      </a:r>
                      <a:br>
                        <a:rPr lang="en" sz="1100" u="none" strike="noStrike" cap="none"/>
                      </a:br>
                      <a:r>
                        <a:rPr lang="en" sz="1100" u="none" strike="noStrike" cap="none"/>
                        <a:t>Major_violations</a:t>
                      </a:r>
                      <a:br>
                        <a:rPr lang="en" sz="1100" u="none" strike="noStrike" cap="none"/>
                      </a:br>
                      <a:r>
                        <a:rPr lang="en" sz="1100" u="none" strike="noStrike" cap="none"/>
                        <a:t>Duplicated_blocks</a:t>
                      </a:r>
                      <a:br>
                        <a:rPr lang="en" sz="1100" u="none" strike="noStrike" cap="none"/>
                      </a:br>
                      <a:r>
                        <a:rPr lang="en" sz="1100" u="none" strike="noStrike" cap="none"/>
                        <a:t>Code_smells</a:t>
                      </a:r>
                      <a:br>
                        <a:rPr lang="en" sz="1100" u="none" strike="noStrike" cap="none"/>
                      </a:br>
                      <a:r>
                        <a:rPr lang="en" sz="1100" u="none" strike="noStrike" cap="none"/>
                        <a:t>File_complexity</a:t>
                      </a:r>
                      <a:br>
                        <a:rPr lang="en" sz="1100" u="none" strike="noStrike" cap="none"/>
                      </a:br>
                      <a:r>
                        <a:rPr lang="en" sz="1100" u="none" strike="noStrike" cap="none"/>
                        <a:t>Functions</a:t>
                      </a:r>
                      <a:br>
                        <a:rPr lang="en" sz="1100" u="none" strike="noStrike" cap="none"/>
                      </a:br>
                      <a:r>
                        <a:rPr lang="en" sz="1100" u="none" strike="noStrike" cap="none"/>
                        <a:t>Duplicated_files</a:t>
                      </a:r>
                      <a:br>
                        <a:rPr lang="en" sz="1100" u="none" strike="noStrike" cap="none"/>
                      </a:br>
                      <a:r>
                        <a:rPr lang="en" sz="1100" u="none" strike="noStrike" cap="none"/>
                        <a:t>Duplicated_lines_density</a:t>
                      </a:r>
                      <a:br>
                        <a:rPr lang="en" sz="1100" u="none" strike="noStrike" cap="none"/>
                      </a:br>
                      <a:r>
                        <a:rPr lang="en" sz="1100" u="none" strike="noStrike" cap="none"/>
                        <a:t>Reliability_rating</a:t>
                      </a:r>
                      <a:br>
                        <a:rPr lang="en" sz="1100" u="none" strike="noStrike" cap="none"/>
                      </a:br>
                      <a:r>
                        <a:rPr lang="en" sz="1100" u="none" strike="noStrike" cap="none"/>
                        <a:t>Critical_violations</a:t>
                      </a:r>
                      <a:br>
                        <a:rPr lang="en" sz="1100" u="none" strike="noStrike" cap="none"/>
                      </a:br>
                      <a:r>
                        <a:rPr lang="en" sz="1100" u="none" strike="noStrike" cap="none"/>
                        <a:t>Violations</a:t>
                      </a:r>
                      <a:br>
                        <a:rPr lang="en" sz="1100" u="none" strike="noStrike" cap="none"/>
                      </a:br>
                      <a:r>
                        <a:rPr lang="en" sz="1100" u="none" strike="noStrike" cap="none"/>
                        <a:t>Statements</a:t>
                      </a:r>
                      <a:br>
                        <a:rPr lang="en" sz="1100" u="none" strike="noStrike" cap="none"/>
                      </a:br>
                      <a:r>
                        <a:rPr lang="en" sz="1100" u="none" strike="noStrike" cap="none"/>
                        <a:t>Blocker_violations</a:t>
                      </a:r>
                      <a:br>
                        <a:rPr lang="en" sz="1100" u="none" strike="noStrike" cap="none"/>
                      </a:br>
                      <a:r>
                        <a:rPr lang="en" sz="1100" u="none" strike="noStrike" cap="none">
                          <a:solidFill>
                            <a:schemeClr val="dk1"/>
                          </a:solidFill>
                        </a:rPr>
                        <a:t>Reliability_remediation_effort</a:t>
                      </a:r>
                      <a:endParaRPr sz="11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100"/>
                        <a:buFont typeface="Arial"/>
                        <a:buNone/>
                      </a:pPr>
                      <a:r>
                        <a:rPr lang="en" sz="1100" u="none" strike="noStrike" cap="none"/>
                        <a:t>Duplicated_lines</a:t>
                      </a:r>
                      <a:br>
                        <a:rPr lang="en" sz="1100" u="none" strike="noStrike" cap="none"/>
                      </a:br>
                      <a:r>
                        <a:rPr lang="en" sz="1100" u="none" strike="noStrike" cap="none"/>
                        <a:t>Bugs</a:t>
                      </a:r>
                      <a:br>
                        <a:rPr lang="en" sz="1100" u="none" strike="noStrike" cap="none"/>
                      </a:br>
                      <a:r>
                        <a:rPr lang="en" sz="1100" u="none" strike="noStrike" cap="none"/>
                        <a:t>Security_remediation_effort</a:t>
                      </a:r>
                      <a:br>
                        <a:rPr lang="en" sz="1100" u="none" strike="noStrike" cap="none"/>
                      </a:br>
                      <a:r>
                        <a:rPr lang="en" sz="1100" u="none" strike="noStrike" cap="none"/>
                        <a:t>Directories</a:t>
                      </a:r>
                      <a:br>
                        <a:rPr lang="en" sz="1100" u="none" strike="noStrike" cap="none"/>
                      </a:br>
                      <a:r>
                        <a:rPr lang="en" sz="1100" u="none" strike="noStrike" cap="none"/>
                        <a:t>Info_violations</a:t>
                      </a:r>
                      <a:br>
                        <a:rPr lang="en" sz="1100" u="none" strike="noStrike" cap="none"/>
                      </a:br>
                      <a:r>
                        <a:rPr lang="en" sz="1100" u="none" strike="noStrike" cap="none"/>
                        <a:t>Sqale_index</a:t>
                      </a:r>
                      <a:br>
                        <a:rPr lang="en" sz="1100" u="none" strike="noStrike" cap="none"/>
                      </a:br>
                      <a:r>
                        <a:rPr lang="en" sz="1100" u="none" strike="noStrike" cap="none"/>
                        <a:t>Sqale_debt_ratio</a:t>
                      </a:r>
                      <a:br>
                        <a:rPr lang="en" sz="1100" u="none" strike="noStrike" cap="none"/>
                      </a:br>
                      <a:r>
                        <a:rPr lang="en" sz="1100" u="none" strike="noStrike" cap="none"/>
                        <a:t>Minor_violations</a:t>
                      </a:r>
                      <a:br>
                        <a:rPr lang="en" sz="1100" u="none" strike="noStrike" cap="none"/>
                      </a:br>
                      <a:r>
                        <a:rPr lang="en" sz="1100" u="none" strike="noStrike" cap="none"/>
                        <a:t>Files</a:t>
                      </a:r>
                      <a:br>
                        <a:rPr lang="en" sz="1100" u="none" strike="noStrike" cap="none"/>
                      </a:br>
                      <a:r>
                        <a:rPr lang="en" sz="1100" u="none" strike="noStrike" cap="none"/>
                        <a:t>Sqale_rating</a:t>
                      </a:r>
                      <a:endParaRPr sz="1100" u="none" strike="noStrike" cap="none"/>
                    </a:p>
                    <a:p>
                      <a:pPr marL="0" marR="0" lvl="0" indent="0" algn="l" rtl="0">
                        <a:lnSpc>
                          <a:spcPct val="100000"/>
                        </a:lnSpc>
                        <a:spcBef>
                          <a:spcPts val="1600"/>
                        </a:spcBef>
                        <a:spcAft>
                          <a:spcPts val="0"/>
                        </a:spcAft>
                        <a:buClr>
                          <a:srgbClr val="000000"/>
                        </a:buClr>
                        <a:buSzPts val="1100"/>
                        <a:buFont typeface="Arial"/>
                        <a:buNone/>
                      </a:pPr>
                      <a:r>
                        <a:rPr lang="en" sz="1100" b="1" u="none" strike="noStrike" cap="none"/>
                        <a:t>Tool: PMD</a:t>
                      </a:r>
                      <a:endParaRPr sz="1100" b="1" u="none" strike="noStrike" cap="none"/>
                    </a:p>
                    <a:p>
                      <a:pPr marL="0" marR="0" lvl="0" indent="0" algn="l" rtl="0">
                        <a:lnSpc>
                          <a:spcPct val="100000"/>
                        </a:lnSpc>
                        <a:spcBef>
                          <a:spcPts val="1600"/>
                        </a:spcBef>
                        <a:spcAft>
                          <a:spcPts val="0"/>
                        </a:spcAft>
                        <a:buClr>
                          <a:srgbClr val="000000"/>
                        </a:buClr>
                        <a:buSzPts val="1100"/>
                        <a:buFont typeface="Arial"/>
                        <a:buNone/>
                      </a:pPr>
                      <a:r>
                        <a:rPr lang="en" sz="1100" u="none" strike="noStrike" cap="none"/>
                        <a:t>Basic</a:t>
                      </a:r>
                      <a:br>
                        <a:rPr lang="en" sz="1100" u="none" strike="noStrike" cap="none"/>
                      </a:br>
                      <a:r>
                        <a:rPr lang="en" sz="1100" u="none" strike="noStrike" cap="none"/>
                        <a:t>Emptycode</a:t>
                      </a:r>
                      <a:br>
                        <a:rPr lang="en" sz="1100" u="none" strike="noStrike" cap="none"/>
                      </a:br>
                      <a:r>
                        <a:rPr lang="en" sz="1100" u="none" strike="noStrike" cap="none"/>
                        <a:t>Clone implementation</a:t>
                      </a:r>
                      <a:br>
                        <a:rPr lang="en" sz="1100" u="none" strike="noStrike" cap="none"/>
                      </a:br>
                      <a:r>
                        <a:rPr lang="en" sz="1100" u="none" strike="noStrike" cap="none"/>
                        <a:t>Comments</a:t>
                      </a:r>
                      <a:br>
                        <a:rPr lang="en" sz="1100" u="none" strike="noStrike" cap="none"/>
                      </a:br>
                      <a:r>
                        <a:rPr lang="en" sz="1100" u="none" strike="noStrike" cap="none"/>
                        <a:t>Codesize</a:t>
                      </a:r>
                      <a:br>
                        <a:rPr lang="en" sz="1100" u="none" strike="noStrike" cap="none"/>
                      </a:br>
                      <a:r>
                        <a:rPr lang="en" sz="1100" u="none" strike="noStrike" cap="none"/>
                        <a:t>String and stringbuffer</a:t>
                      </a:r>
                      <a:br>
                        <a:rPr lang="en" sz="1100" u="none" strike="noStrike" cap="none"/>
                      </a:br>
                      <a:r>
                        <a:rPr lang="en" sz="1100" u="none" strike="noStrike" cap="none"/>
                        <a:t>Naming</a:t>
                      </a:r>
                      <a:endParaRPr sz="1100" u="none" strike="noStrike" cap="none"/>
                    </a:p>
                    <a:p>
                      <a:pPr marL="0" marR="0" lvl="0" indent="0" algn="l" rtl="0">
                        <a:lnSpc>
                          <a:spcPct val="100000"/>
                        </a:lnSpc>
                        <a:spcBef>
                          <a:spcPts val="0"/>
                        </a:spcBef>
                        <a:spcAft>
                          <a:spcPts val="0"/>
                        </a:spcAft>
                        <a:buClr>
                          <a:schemeClr val="dk1"/>
                        </a:buClr>
                        <a:buSzPts val="1100"/>
                        <a:buFont typeface="Arial"/>
                        <a:buNone/>
                      </a:pPr>
                      <a:r>
                        <a:rPr lang="en" sz="1100" u="none" strike="noStrike" cap="none">
                          <a:solidFill>
                            <a:schemeClr val="dk1"/>
                          </a:solidFill>
                        </a:rPr>
                        <a:t>Strict exceptions</a:t>
                      </a:r>
                      <a:br>
                        <a:rPr lang="en" sz="1100" u="none" strike="noStrike" cap="none">
                          <a:solidFill>
                            <a:schemeClr val="dk1"/>
                          </a:solidFill>
                        </a:rPr>
                      </a:br>
                      <a:r>
                        <a:rPr lang="en" sz="1100" u="none" strike="noStrike" cap="none">
                          <a:solidFill>
                            <a:schemeClr val="dk1"/>
                          </a:solidFill>
                        </a:rPr>
                        <a:t>Optimization</a:t>
                      </a:r>
                      <a:endParaRPr sz="11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100"/>
                        <a:buFont typeface="Arial"/>
                        <a:buNone/>
                      </a:pPr>
                      <a:r>
                        <a:rPr lang="en" sz="1100" u="none" strike="noStrike" cap="none"/>
                        <a:t>Design</a:t>
                      </a:r>
                      <a:br>
                        <a:rPr lang="en" sz="1100" u="none" strike="noStrike" cap="none"/>
                      </a:br>
                      <a:r>
                        <a:rPr lang="en" sz="1100" u="none" strike="noStrike" cap="none"/>
                        <a:t>Security code guidelines</a:t>
                      </a:r>
                      <a:br>
                        <a:rPr lang="en" sz="1100" u="none" strike="noStrike" cap="none"/>
                      </a:br>
                      <a:r>
                        <a:rPr lang="en" sz="1100" u="none" strike="noStrike" cap="none"/>
                        <a:t>Braces</a:t>
                      </a:r>
                      <a:br>
                        <a:rPr lang="en" sz="1100" u="none" strike="noStrike" cap="none"/>
                      </a:br>
                      <a:r>
                        <a:rPr lang="en" sz="1100" u="none" strike="noStrike" cap="none"/>
                        <a:t>Type resolution</a:t>
                      </a:r>
                      <a:br>
                        <a:rPr lang="en" sz="1100" u="none" strike="noStrike" cap="none"/>
                      </a:br>
                      <a:r>
                        <a:rPr lang="en" sz="1100" u="none" strike="noStrike" cap="none"/>
                        <a:t>Coupling</a:t>
                      </a:r>
                      <a:br>
                        <a:rPr lang="en" sz="1100" u="none" strike="noStrike" cap="none"/>
                      </a:br>
                      <a:r>
                        <a:rPr lang="en" sz="1100" u="none" strike="noStrike" cap="none"/>
                        <a:t>Finalizer</a:t>
                      </a:r>
                      <a:br>
                        <a:rPr lang="en" sz="1100" u="none" strike="noStrike" cap="none"/>
                      </a:br>
                      <a:r>
                        <a:rPr lang="en" sz="1100" u="none" strike="noStrike" cap="none"/>
                        <a:t>Import statements</a:t>
                      </a:r>
                      <a:br>
                        <a:rPr lang="en" sz="1100" u="none" strike="noStrike" cap="none"/>
                      </a:br>
                      <a:r>
                        <a:rPr lang="en" sz="1100" u="none" strike="noStrike" cap="none"/>
                        <a:t>Unused code</a:t>
                      </a:r>
                      <a:br>
                        <a:rPr lang="en" sz="1100" u="none" strike="noStrike" cap="none"/>
                      </a:br>
                      <a:r>
                        <a:rPr lang="en" sz="1100" u="none" strike="noStrike" cap="none"/>
                        <a:t>Unnecessary</a:t>
                      </a:r>
                      <a:endParaRPr sz="1100" u="none" strike="noStrike" cap="none"/>
                    </a:p>
                    <a:p>
                      <a:pPr marL="0" marR="0" lvl="0" indent="0" algn="l" rtl="0">
                        <a:lnSpc>
                          <a:spcPct val="100000"/>
                        </a:lnSpc>
                        <a:spcBef>
                          <a:spcPts val="0"/>
                        </a:spcBef>
                        <a:spcAft>
                          <a:spcPts val="0"/>
                        </a:spcAft>
                        <a:buClr>
                          <a:srgbClr val="000000"/>
                        </a:buClr>
                        <a:buSzPts val="1100"/>
                        <a:buFont typeface="Arial"/>
                        <a:buNone/>
                      </a:pPr>
                      <a:endParaRPr sz="1100" u="none" strike="noStrike" cap="none"/>
                    </a:p>
                    <a:p>
                      <a:pPr marL="0" marR="0" lvl="0" indent="0" algn="l" rtl="0">
                        <a:lnSpc>
                          <a:spcPct val="100000"/>
                        </a:lnSpc>
                        <a:spcBef>
                          <a:spcPts val="0"/>
                        </a:spcBef>
                        <a:spcAft>
                          <a:spcPts val="0"/>
                        </a:spcAft>
                        <a:buClr>
                          <a:srgbClr val="000000"/>
                        </a:buClr>
                        <a:buSzPts val="1100"/>
                        <a:buFont typeface="Arial"/>
                        <a:buNone/>
                      </a:pPr>
                      <a:r>
                        <a:rPr lang="en" sz="1100" b="1" u="none" strike="noStrike" cap="none"/>
                        <a:t>Tool: FindBugs</a:t>
                      </a:r>
                      <a:endParaRPr sz="1100" b="1" u="none" strike="noStrike" cap="none"/>
                    </a:p>
                    <a:p>
                      <a:pPr marL="0" marR="0" lvl="0" indent="0" algn="l" rtl="0">
                        <a:lnSpc>
                          <a:spcPct val="100000"/>
                        </a:lnSpc>
                        <a:spcBef>
                          <a:spcPts val="0"/>
                        </a:spcBef>
                        <a:spcAft>
                          <a:spcPts val="0"/>
                        </a:spcAft>
                        <a:buClr>
                          <a:srgbClr val="000000"/>
                        </a:buClr>
                        <a:buSzPts val="1100"/>
                        <a:buFont typeface="Arial"/>
                        <a:buNone/>
                      </a:pPr>
                      <a:endParaRPr sz="1100" u="none" strike="noStrike" cap="none"/>
                    </a:p>
                    <a:p>
                      <a:pPr marL="0" marR="0" lvl="0" indent="0" algn="l" rtl="0">
                        <a:lnSpc>
                          <a:spcPct val="100000"/>
                        </a:lnSpc>
                        <a:spcBef>
                          <a:spcPts val="0"/>
                        </a:spcBef>
                        <a:spcAft>
                          <a:spcPts val="0"/>
                        </a:spcAft>
                        <a:buClr>
                          <a:srgbClr val="000000"/>
                        </a:buClr>
                        <a:buSzPts val="1100"/>
                        <a:buFont typeface="Arial"/>
                        <a:buNone/>
                      </a:pPr>
                      <a:r>
                        <a:rPr lang="en" sz="1100" u="none" strike="noStrike" cap="none"/>
                        <a:t>Security</a:t>
                      </a:r>
                      <a:br>
                        <a:rPr lang="en" sz="1100" u="none" strike="noStrike" cap="none"/>
                      </a:br>
                      <a:r>
                        <a:rPr lang="en" sz="1100" u="none" strike="noStrike" cap="none"/>
                        <a:t>I18n</a:t>
                      </a:r>
                      <a:br>
                        <a:rPr lang="en" sz="1100" u="none" strike="noStrike" cap="none"/>
                      </a:br>
                      <a:r>
                        <a:rPr lang="en" sz="1100" u="none" strike="noStrike" cap="none"/>
                        <a:t>Mt_correctness</a:t>
                      </a:r>
                      <a:br>
                        <a:rPr lang="en" sz="1100" u="none" strike="noStrike" cap="none"/>
                      </a:br>
                      <a:r>
                        <a:rPr lang="en" sz="1100" u="none" strike="noStrike" cap="none"/>
                        <a:t>Style</a:t>
                      </a:r>
                      <a:br>
                        <a:rPr lang="en" sz="1100" u="none" strike="noStrike" cap="none"/>
                      </a:br>
                      <a:r>
                        <a:rPr lang="en" sz="1100" u="none" strike="noStrike" cap="none"/>
                        <a:t>Experimental</a:t>
                      </a:r>
                      <a:br>
                        <a:rPr lang="en" sz="1100" u="none" strike="noStrike" cap="none"/>
                      </a:br>
                      <a:r>
                        <a:rPr lang="en" sz="1100" u="none" strike="noStrike" cap="none"/>
                        <a:t>Correctness</a:t>
                      </a:r>
                      <a:br>
                        <a:rPr lang="en" sz="1100" u="none" strike="noStrike" cap="none"/>
                      </a:br>
                      <a:r>
                        <a:rPr lang="en" sz="1100" u="none" strike="noStrike" cap="none"/>
                        <a:t>Malicious_code</a:t>
                      </a:r>
                      <a:br>
                        <a:rPr lang="en" sz="1100" u="none" strike="noStrike" cap="none"/>
                      </a:br>
                      <a:r>
                        <a:rPr lang="en" sz="1100" u="none" strike="noStrike" cap="none"/>
                        <a:t>Bad_practice</a:t>
                      </a:r>
                      <a:br>
                        <a:rPr lang="en" sz="1100" u="none" strike="noStrike" cap="none"/>
                      </a:br>
                      <a:r>
                        <a:rPr lang="en" sz="1100" u="none" strike="noStrike" cap="none"/>
                        <a:t>Performance</a:t>
                      </a:r>
                      <a:endParaRPr sz="1100" u="none" strike="noStrike" cap="none"/>
                    </a:p>
                  </a:txBody>
                  <a:tcPr marL="91425" marR="91425" marT="91425" marB="91425"/>
                </a:tc>
                <a:extLst>
                  <a:ext uri="{0D108BD9-81ED-4DB2-BD59-A6C34878D82A}">
                    <a16:rowId xmlns:a16="http://schemas.microsoft.com/office/drawing/2014/main" val="10000"/>
                  </a:ext>
                </a:extLst>
              </a:tr>
            </a:tbl>
          </a:graphicData>
        </a:graphic>
      </p:graphicFrame>
      <p:sp>
        <p:nvSpPr>
          <p:cNvPr id="195" name="Shape 195"/>
          <p:cNvSpPr txBox="1">
            <a:spLocks noGrp="1"/>
          </p:cNvSpPr>
          <p:nvPr>
            <p:ph type="title"/>
          </p:nvPr>
        </p:nvSpPr>
        <p:spPr>
          <a:xfrm>
            <a:off x="311700" y="387450"/>
            <a:ext cx="8520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 sz="2800" b="0" i="0" u="none" strike="noStrike" cap="none">
                <a:solidFill>
                  <a:schemeClr val="dk1"/>
                </a:solidFill>
                <a:latin typeface="Arial"/>
                <a:ea typeface="Arial"/>
                <a:cs typeface="Arial"/>
                <a:sym typeface="Arial"/>
              </a:rPr>
              <a:t>List of All Metrics</a:t>
            </a:r>
            <a:endParaRPr sz="2800" b="0" i="0" u="none" strike="noStrike" cap="none">
              <a:solidFill>
                <a:schemeClr val="dk1"/>
              </a:solidFill>
              <a:latin typeface="Arial"/>
              <a:ea typeface="Arial"/>
              <a:cs typeface="Arial"/>
              <a:sym typeface="Arial"/>
            </a:endParaRPr>
          </a:p>
        </p:txBody>
      </p:sp>
      <p:sp>
        <p:nvSpPr>
          <p:cNvPr id="196" name="Shape 19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1000"/>
              <a:buFont typeface="Arial"/>
              <a:buNone/>
            </a:pPr>
            <a:fld id="{00000000-1234-1234-1234-123412341234}" type="slidenum">
              <a:rPr lang="en" sz="1000" b="0" i="0" u="none" strike="noStrike" cap="none">
                <a:solidFill>
                  <a:schemeClr val="dk2"/>
                </a:solidFill>
                <a:latin typeface="Arial"/>
                <a:ea typeface="Arial"/>
                <a:cs typeface="Arial"/>
                <a:sym typeface="Arial"/>
              </a:rPr>
              <a:t>15</a:t>
            </a:fld>
            <a:endParaRPr sz="1000" b="0" i="0" u="none" strike="noStrike" cap="none">
              <a:solidFill>
                <a:schemeClr val="dk2"/>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Shape 201"/>
          <p:cNvSpPr txBox="1">
            <a:spLocks noGrp="1"/>
          </p:cNvSpPr>
          <p:nvPr>
            <p:ph type="body" idx="1"/>
          </p:nvPr>
        </p:nvSpPr>
        <p:spPr>
          <a:xfrm>
            <a:off x="311700" y="1152475"/>
            <a:ext cx="4622100" cy="3843000"/>
          </a:xfrm>
          <a:prstGeom prst="rect">
            <a:avLst/>
          </a:prstGeom>
          <a:noFill/>
          <a:ln>
            <a:noFill/>
          </a:ln>
        </p:spPr>
        <p:txBody>
          <a:bodyPr spcFirstLastPara="1" wrap="square" lIns="91425" tIns="91425" rIns="91425" bIns="91425" anchor="t" anchorCtr="0">
            <a:noAutofit/>
          </a:bodyPr>
          <a:lstStyle/>
          <a:p>
            <a:pPr marL="0" marR="0" lvl="0" indent="0" algn="l" rtl="0">
              <a:lnSpc>
                <a:spcPct val="107916"/>
              </a:lnSpc>
              <a:spcBef>
                <a:spcPts val="0"/>
              </a:spcBef>
              <a:spcAft>
                <a:spcPts val="0"/>
              </a:spcAft>
              <a:buClr>
                <a:schemeClr val="dk2"/>
              </a:buClr>
              <a:buSzPts val="1800"/>
              <a:buFont typeface="Arial"/>
              <a:buNone/>
            </a:pPr>
            <a:r>
              <a:rPr lang="en" sz="1400" b="0" i="0" u="none" strike="noStrike" cap="none">
                <a:solidFill>
                  <a:srgbClr val="000000"/>
                </a:solidFill>
                <a:latin typeface="Arial"/>
                <a:ea typeface="Arial"/>
                <a:cs typeface="Arial"/>
                <a:sym typeface="Arial"/>
              </a:rPr>
              <a:t>A maintainability-related issue in the code.</a:t>
            </a:r>
            <a:endParaRPr sz="1400" b="0" i="0" u="none" strike="noStrike" cap="none">
              <a:solidFill>
                <a:srgbClr val="000000"/>
              </a:solidFill>
              <a:latin typeface="Arial"/>
              <a:ea typeface="Arial"/>
              <a:cs typeface="Arial"/>
              <a:sym typeface="Arial"/>
            </a:endParaRPr>
          </a:p>
          <a:p>
            <a:pPr marL="457200" marR="0" lvl="0" indent="-317500" algn="l" rtl="0">
              <a:lnSpc>
                <a:spcPct val="107916"/>
              </a:lnSpc>
              <a:spcBef>
                <a:spcPts val="800"/>
              </a:spcBef>
              <a:spcAft>
                <a:spcPts val="0"/>
              </a:spcAft>
              <a:buClr>
                <a:srgbClr val="000000"/>
              </a:buClr>
              <a:buSzPts val="1400"/>
              <a:buFont typeface="Arial"/>
              <a:buChar char="●"/>
            </a:pPr>
            <a:r>
              <a:rPr lang="en" sz="1400" b="0" i="0" u="none" strike="noStrike" cap="none">
                <a:solidFill>
                  <a:srgbClr val="000000"/>
                </a:solidFill>
                <a:latin typeface="Arial"/>
                <a:ea typeface="Arial"/>
                <a:cs typeface="Arial"/>
                <a:sym typeface="Arial"/>
              </a:rPr>
              <a:t>Leaving it as-is means that at best maintainers will have a harder time than they should making changes to the code.</a:t>
            </a:r>
            <a:endParaRPr sz="1400" b="0" i="0" u="none" strike="noStrike" cap="none">
              <a:solidFill>
                <a:srgbClr val="000000"/>
              </a:solidFill>
              <a:latin typeface="Arial"/>
              <a:ea typeface="Arial"/>
              <a:cs typeface="Arial"/>
              <a:sym typeface="Arial"/>
            </a:endParaRPr>
          </a:p>
          <a:p>
            <a:pPr marL="457200" marR="0" lvl="0" indent="-317500" algn="l" rtl="0">
              <a:lnSpc>
                <a:spcPct val="107916"/>
              </a:lnSpc>
              <a:spcBef>
                <a:spcPts val="0"/>
              </a:spcBef>
              <a:spcAft>
                <a:spcPts val="0"/>
              </a:spcAft>
              <a:buClr>
                <a:srgbClr val="000000"/>
              </a:buClr>
              <a:buSzPts val="1400"/>
              <a:buFont typeface="Arial"/>
              <a:buChar char="●"/>
            </a:pPr>
            <a:r>
              <a:rPr lang="en" sz="1400" b="0" i="0" u="none" strike="noStrike" cap="none">
                <a:solidFill>
                  <a:srgbClr val="000000"/>
                </a:solidFill>
                <a:latin typeface="Arial"/>
                <a:ea typeface="Arial"/>
                <a:cs typeface="Arial"/>
                <a:sym typeface="Arial"/>
              </a:rPr>
              <a:t>At worst, they'll be so confused by the state of the code that they'll introduce additional errors as they make changes.</a:t>
            </a:r>
            <a:endParaRPr sz="1400" b="0" i="0" u="none" strike="noStrike" cap="none">
              <a:solidFill>
                <a:srgbClr val="000000"/>
              </a:solidFill>
              <a:latin typeface="Arial"/>
              <a:ea typeface="Arial"/>
              <a:cs typeface="Arial"/>
              <a:sym typeface="Arial"/>
            </a:endParaRPr>
          </a:p>
          <a:p>
            <a:pPr marL="0" marR="0" lvl="0" indent="0" algn="l" rtl="0">
              <a:lnSpc>
                <a:spcPct val="107916"/>
              </a:lnSpc>
              <a:spcBef>
                <a:spcPts val="800"/>
              </a:spcBef>
              <a:spcAft>
                <a:spcPts val="0"/>
              </a:spcAft>
              <a:buClr>
                <a:schemeClr val="dk2"/>
              </a:buClr>
              <a:buSzPts val="1800"/>
              <a:buFont typeface="Arial"/>
              <a:buNone/>
            </a:pPr>
            <a:r>
              <a:rPr lang="en" sz="1400" b="0" i="0" u="none" strike="noStrike" cap="none">
                <a:solidFill>
                  <a:srgbClr val="000000"/>
                </a:solidFill>
                <a:latin typeface="Arial"/>
                <a:ea typeface="Arial"/>
                <a:cs typeface="Arial"/>
                <a:sym typeface="Arial"/>
              </a:rPr>
              <a:t>Example:</a:t>
            </a:r>
            <a:endParaRPr sz="1400" b="0" i="0" u="none" strike="noStrike" cap="none">
              <a:solidFill>
                <a:srgbClr val="000000"/>
              </a:solidFill>
              <a:latin typeface="Arial"/>
              <a:ea typeface="Arial"/>
              <a:cs typeface="Arial"/>
              <a:sym typeface="Arial"/>
            </a:endParaRPr>
          </a:p>
          <a:p>
            <a:pPr marL="457200" marR="0" lvl="0" indent="-317500" algn="l" rtl="0">
              <a:lnSpc>
                <a:spcPct val="107916"/>
              </a:lnSpc>
              <a:spcBef>
                <a:spcPts val="800"/>
              </a:spcBef>
              <a:spcAft>
                <a:spcPts val="0"/>
              </a:spcAft>
              <a:buClr>
                <a:srgbClr val="000000"/>
              </a:buClr>
              <a:buSzPts val="1400"/>
              <a:buFont typeface="Arial"/>
              <a:buChar char="●"/>
            </a:pPr>
            <a:r>
              <a:rPr lang="en" sz="1400" b="0" i="0" u="none" strike="noStrike" cap="none">
                <a:solidFill>
                  <a:srgbClr val="000000"/>
                </a:solidFill>
                <a:latin typeface="Arial"/>
                <a:ea typeface="Arial"/>
                <a:cs typeface="Arial"/>
                <a:sym typeface="Arial"/>
              </a:rPr>
              <a:t>Child class fields should not shadow parent class fields.</a:t>
            </a:r>
            <a:endParaRPr sz="1400" b="0" i="0" u="none" strike="noStrike" cap="none">
              <a:solidFill>
                <a:srgbClr val="000000"/>
              </a:solidFill>
              <a:latin typeface="Arial"/>
              <a:ea typeface="Arial"/>
              <a:cs typeface="Arial"/>
              <a:sym typeface="Arial"/>
            </a:endParaRPr>
          </a:p>
          <a:p>
            <a:pPr marL="914400" marR="0" lvl="1" indent="-317500" algn="l" rtl="0">
              <a:lnSpc>
                <a:spcPct val="107916"/>
              </a:lnSpc>
              <a:spcBef>
                <a:spcPts val="0"/>
              </a:spcBef>
              <a:spcAft>
                <a:spcPts val="0"/>
              </a:spcAft>
              <a:buClr>
                <a:srgbClr val="000000"/>
              </a:buClr>
              <a:buSzPts val="1400"/>
              <a:buFont typeface="Arial"/>
              <a:buChar char="○"/>
            </a:pPr>
            <a:r>
              <a:rPr lang="en" sz="1400" b="0" i="0" u="none" strike="noStrike" cap="none">
                <a:solidFill>
                  <a:srgbClr val="000000"/>
                </a:solidFill>
                <a:latin typeface="Arial"/>
                <a:ea typeface="Arial"/>
                <a:cs typeface="Arial"/>
                <a:sym typeface="Arial"/>
              </a:rPr>
              <a:t>Having a variable with the same name in two unrelated classes is fine, but do the same thing within a class hierarchy and you'll get confusion at best, chaos at worst.</a:t>
            </a:r>
            <a:endParaRPr sz="1400" b="0" i="0" u="none" strike="noStrike" cap="none">
              <a:solidFill>
                <a:srgbClr val="000000"/>
              </a:solidFill>
              <a:latin typeface="Arial"/>
              <a:ea typeface="Arial"/>
              <a:cs typeface="Arial"/>
              <a:sym typeface="Arial"/>
            </a:endParaRPr>
          </a:p>
        </p:txBody>
      </p:sp>
      <p:sp>
        <p:nvSpPr>
          <p:cNvPr id="202" name="Shape 20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800"/>
              <a:buFont typeface="Arial"/>
              <a:buNone/>
            </a:pPr>
            <a:r>
              <a:rPr lang="en" sz="2800" b="0" i="0" u="none" strike="noStrike" cap="none">
                <a:solidFill>
                  <a:schemeClr val="dk1"/>
                </a:solidFill>
                <a:latin typeface="Arial"/>
                <a:ea typeface="Arial"/>
                <a:cs typeface="Arial"/>
                <a:sym typeface="Arial"/>
              </a:rPr>
              <a:t>Code Smells (</a:t>
            </a:r>
            <a:r>
              <a:rPr lang="en"/>
              <a:t>SQUAAD</a:t>
            </a:r>
            <a:r>
              <a:rPr lang="en" sz="2800" b="0" i="0" u="none" strike="noStrike" cap="none">
                <a:solidFill>
                  <a:schemeClr val="dk1"/>
                </a:solidFill>
                <a:latin typeface="Arial"/>
                <a:ea typeface="Arial"/>
                <a:cs typeface="Arial"/>
                <a:sym typeface="Arial"/>
              </a:rPr>
              <a:t>)</a:t>
            </a:r>
            <a:endParaRPr sz="2800" b="0" i="0" u="none" strike="noStrike" cap="none">
              <a:solidFill>
                <a:schemeClr val="dk1"/>
              </a:solidFill>
              <a:latin typeface="Arial"/>
              <a:ea typeface="Arial"/>
              <a:cs typeface="Arial"/>
              <a:sym typeface="Arial"/>
            </a:endParaRPr>
          </a:p>
        </p:txBody>
      </p:sp>
      <p:sp>
        <p:nvSpPr>
          <p:cNvPr id="203" name="Shape 203"/>
          <p:cNvSpPr txBox="1">
            <a:spLocks noGrp="1"/>
          </p:cNvSpPr>
          <p:nvPr>
            <p:ph type="body" idx="1"/>
          </p:nvPr>
        </p:nvSpPr>
        <p:spPr>
          <a:xfrm>
            <a:off x="5103850" y="1300500"/>
            <a:ext cx="3728400" cy="38430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chemeClr val="dk2"/>
              </a:buClr>
              <a:buSzPts val="1800"/>
              <a:buFont typeface="Arial"/>
              <a:buNone/>
            </a:pPr>
            <a:r>
              <a:rPr lang="en" sz="1100" b="0" i="0" u="none" strike="noStrike" cap="none">
                <a:solidFill>
                  <a:schemeClr val="dk2"/>
                </a:solidFill>
                <a:latin typeface="Arial"/>
                <a:ea typeface="Arial"/>
                <a:cs typeface="Arial"/>
                <a:sym typeface="Arial"/>
              </a:rPr>
              <a:t>NONCOMPLIANT CODE EXAMPLE</a:t>
            </a:r>
            <a:endParaRPr sz="1100" b="0" i="0" u="none" strike="noStrike" cap="none">
              <a:solidFill>
                <a:schemeClr val="dk2"/>
              </a:solidFill>
              <a:latin typeface="Arial"/>
              <a:ea typeface="Arial"/>
              <a:cs typeface="Arial"/>
              <a:sym typeface="Arial"/>
            </a:endParaRPr>
          </a:p>
          <a:p>
            <a:pPr marL="0" marR="0" lvl="0" indent="0" algn="l" rtl="0">
              <a:lnSpc>
                <a:spcPct val="115000"/>
              </a:lnSpc>
              <a:spcBef>
                <a:spcPts val="1600"/>
              </a:spcBef>
              <a:spcAft>
                <a:spcPts val="0"/>
              </a:spcAft>
              <a:buClr>
                <a:schemeClr val="dk2"/>
              </a:buClr>
              <a:buSzPts val="1800"/>
              <a:buFont typeface="Arial"/>
              <a:buNone/>
            </a:pPr>
            <a:r>
              <a:rPr lang="en" sz="800" b="0" i="0" u="none" strike="noStrike" cap="none">
                <a:solidFill>
                  <a:srgbClr val="333333"/>
                </a:solidFill>
                <a:highlight>
                  <a:srgbClr val="F9F9FB"/>
                </a:highlight>
                <a:latin typeface="Arial"/>
                <a:ea typeface="Arial"/>
                <a:cs typeface="Arial"/>
                <a:sym typeface="Arial"/>
              </a:rPr>
              <a:t>public class Fruit {</a:t>
            </a:r>
            <a:br>
              <a:rPr lang="en" sz="800" b="0" i="0" u="none" strike="noStrike" cap="none">
                <a:solidFill>
                  <a:srgbClr val="333333"/>
                </a:solidFill>
                <a:highlight>
                  <a:srgbClr val="F9F9FB"/>
                </a:highlight>
                <a:latin typeface="Arial"/>
                <a:ea typeface="Arial"/>
                <a:cs typeface="Arial"/>
                <a:sym typeface="Arial"/>
              </a:rPr>
            </a:br>
            <a:r>
              <a:rPr lang="en" sz="800" b="0" i="0" u="none" strike="noStrike" cap="none">
                <a:solidFill>
                  <a:srgbClr val="333333"/>
                </a:solidFill>
                <a:highlight>
                  <a:srgbClr val="F9F9FB"/>
                </a:highlight>
                <a:latin typeface="Arial"/>
                <a:ea typeface="Arial"/>
                <a:cs typeface="Arial"/>
                <a:sym typeface="Arial"/>
              </a:rPr>
              <a:t>  protected Season ripe;</a:t>
            </a:r>
            <a:br>
              <a:rPr lang="en" sz="800" b="0" i="0" u="none" strike="noStrike" cap="none">
                <a:solidFill>
                  <a:srgbClr val="333333"/>
                </a:solidFill>
                <a:highlight>
                  <a:srgbClr val="F9F9FB"/>
                </a:highlight>
                <a:latin typeface="Arial"/>
                <a:ea typeface="Arial"/>
                <a:cs typeface="Arial"/>
                <a:sym typeface="Arial"/>
              </a:rPr>
            </a:br>
            <a:r>
              <a:rPr lang="en" sz="800" b="0" i="0" u="none" strike="noStrike" cap="none">
                <a:solidFill>
                  <a:srgbClr val="333333"/>
                </a:solidFill>
                <a:highlight>
                  <a:srgbClr val="F9F9FB"/>
                </a:highlight>
                <a:latin typeface="Arial"/>
                <a:ea typeface="Arial"/>
                <a:cs typeface="Arial"/>
                <a:sym typeface="Arial"/>
              </a:rPr>
              <a:t>  protected Color flesh;</a:t>
            </a:r>
            <a:br>
              <a:rPr lang="en" sz="800" b="0" i="0" u="none" strike="noStrike" cap="none">
                <a:solidFill>
                  <a:srgbClr val="333333"/>
                </a:solidFill>
                <a:highlight>
                  <a:srgbClr val="F9F9FB"/>
                </a:highlight>
                <a:latin typeface="Arial"/>
                <a:ea typeface="Arial"/>
                <a:cs typeface="Arial"/>
                <a:sym typeface="Arial"/>
              </a:rPr>
            </a:br>
            <a:r>
              <a:rPr lang="en" sz="800" b="0" i="0" u="none" strike="noStrike" cap="none">
                <a:solidFill>
                  <a:srgbClr val="333333"/>
                </a:solidFill>
                <a:highlight>
                  <a:srgbClr val="F9F9FB"/>
                </a:highlight>
                <a:latin typeface="Arial"/>
                <a:ea typeface="Arial"/>
                <a:cs typeface="Arial"/>
                <a:sym typeface="Arial"/>
              </a:rPr>
              <a:t>  // ...</a:t>
            </a:r>
            <a:br>
              <a:rPr lang="en" sz="800" b="0" i="0" u="none" strike="noStrike" cap="none">
                <a:solidFill>
                  <a:srgbClr val="333333"/>
                </a:solidFill>
                <a:highlight>
                  <a:srgbClr val="F9F9FB"/>
                </a:highlight>
                <a:latin typeface="Arial"/>
                <a:ea typeface="Arial"/>
                <a:cs typeface="Arial"/>
                <a:sym typeface="Arial"/>
              </a:rPr>
            </a:br>
            <a:r>
              <a:rPr lang="en" sz="800" b="0" i="0" u="none" strike="noStrike" cap="none">
                <a:solidFill>
                  <a:srgbClr val="333333"/>
                </a:solidFill>
                <a:highlight>
                  <a:srgbClr val="F9F9FB"/>
                </a:highlight>
                <a:latin typeface="Arial"/>
                <a:ea typeface="Arial"/>
                <a:cs typeface="Arial"/>
                <a:sym typeface="Arial"/>
              </a:rPr>
              <a:t>}</a:t>
            </a:r>
            <a:br>
              <a:rPr lang="en" sz="800" b="0" i="0" u="none" strike="noStrike" cap="none">
                <a:solidFill>
                  <a:srgbClr val="333333"/>
                </a:solidFill>
                <a:highlight>
                  <a:srgbClr val="F9F9FB"/>
                </a:highlight>
                <a:latin typeface="Arial"/>
                <a:ea typeface="Arial"/>
                <a:cs typeface="Arial"/>
                <a:sym typeface="Arial"/>
              </a:rPr>
            </a:br>
            <a:r>
              <a:rPr lang="en" sz="800" b="0" i="0" u="none" strike="noStrike" cap="none">
                <a:solidFill>
                  <a:srgbClr val="333333"/>
                </a:solidFill>
                <a:highlight>
                  <a:srgbClr val="F9F9FB"/>
                </a:highlight>
                <a:latin typeface="Arial"/>
                <a:ea typeface="Arial"/>
                <a:cs typeface="Arial"/>
                <a:sym typeface="Arial"/>
              </a:rPr>
              <a:t>public class Raspberry extends Fruit {</a:t>
            </a:r>
            <a:br>
              <a:rPr lang="en" sz="800" b="0" i="0" u="none" strike="noStrike" cap="none">
                <a:solidFill>
                  <a:srgbClr val="333333"/>
                </a:solidFill>
                <a:highlight>
                  <a:srgbClr val="F9F9FB"/>
                </a:highlight>
                <a:latin typeface="Arial"/>
                <a:ea typeface="Arial"/>
                <a:cs typeface="Arial"/>
                <a:sym typeface="Arial"/>
              </a:rPr>
            </a:br>
            <a:r>
              <a:rPr lang="en" sz="800" b="0" i="0" u="none" strike="noStrike" cap="none">
                <a:solidFill>
                  <a:srgbClr val="333333"/>
                </a:solidFill>
                <a:highlight>
                  <a:srgbClr val="F9F9FB"/>
                </a:highlight>
                <a:latin typeface="Arial"/>
                <a:ea typeface="Arial"/>
                <a:cs typeface="Arial"/>
                <a:sym typeface="Arial"/>
              </a:rPr>
              <a:t>  private boolean </a:t>
            </a:r>
            <a:r>
              <a:rPr lang="en" sz="800" b="0" i="0" u="none" strike="noStrike" cap="none">
                <a:solidFill>
                  <a:srgbClr val="FF0000"/>
                </a:solidFill>
                <a:highlight>
                  <a:srgbClr val="F9F9FB"/>
                </a:highlight>
                <a:latin typeface="Arial"/>
                <a:ea typeface="Arial"/>
                <a:cs typeface="Arial"/>
                <a:sym typeface="Arial"/>
              </a:rPr>
              <a:t>ripe</a:t>
            </a:r>
            <a:r>
              <a:rPr lang="en" sz="800" b="0" i="0" u="none" strike="noStrike" cap="none">
                <a:solidFill>
                  <a:srgbClr val="333333"/>
                </a:solidFill>
                <a:highlight>
                  <a:srgbClr val="F9F9FB"/>
                </a:highlight>
                <a:latin typeface="Arial"/>
                <a:ea typeface="Arial"/>
                <a:cs typeface="Arial"/>
                <a:sym typeface="Arial"/>
              </a:rPr>
              <a:t>;  // Noncompliant</a:t>
            </a:r>
            <a:br>
              <a:rPr lang="en" sz="800" b="0" i="0" u="none" strike="noStrike" cap="none">
                <a:solidFill>
                  <a:srgbClr val="333333"/>
                </a:solidFill>
                <a:highlight>
                  <a:srgbClr val="F9F9FB"/>
                </a:highlight>
                <a:latin typeface="Arial"/>
                <a:ea typeface="Arial"/>
                <a:cs typeface="Arial"/>
                <a:sym typeface="Arial"/>
              </a:rPr>
            </a:br>
            <a:r>
              <a:rPr lang="en" sz="800" b="0" i="0" u="none" strike="noStrike" cap="none">
                <a:solidFill>
                  <a:srgbClr val="333333"/>
                </a:solidFill>
                <a:highlight>
                  <a:srgbClr val="F9F9FB"/>
                </a:highlight>
                <a:latin typeface="Arial"/>
                <a:ea typeface="Arial"/>
                <a:cs typeface="Arial"/>
                <a:sym typeface="Arial"/>
              </a:rPr>
              <a:t>  private static Color </a:t>
            </a:r>
            <a:r>
              <a:rPr lang="en" sz="800" b="0" i="0" u="none" strike="noStrike" cap="none">
                <a:solidFill>
                  <a:srgbClr val="FF0000"/>
                </a:solidFill>
                <a:highlight>
                  <a:srgbClr val="F9F9FB"/>
                </a:highlight>
                <a:latin typeface="Arial"/>
                <a:ea typeface="Arial"/>
                <a:cs typeface="Arial"/>
                <a:sym typeface="Arial"/>
              </a:rPr>
              <a:t>FLESH</a:t>
            </a:r>
            <a:r>
              <a:rPr lang="en" sz="800" b="0" i="0" u="none" strike="noStrike" cap="none">
                <a:solidFill>
                  <a:srgbClr val="333333"/>
                </a:solidFill>
                <a:highlight>
                  <a:srgbClr val="F9F9FB"/>
                </a:highlight>
                <a:latin typeface="Arial"/>
                <a:ea typeface="Arial"/>
                <a:cs typeface="Arial"/>
                <a:sym typeface="Arial"/>
              </a:rPr>
              <a:t>; // Noncompliant</a:t>
            </a:r>
            <a:br>
              <a:rPr lang="en" sz="800" b="0" i="0" u="none" strike="noStrike" cap="none">
                <a:solidFill>
                  <a:srgbClr val="333333"/>
                </a:solidFill>
                <a:highlight>
                  <a:srgbClr val="F9F9FB"/>
                </a:highlight>
                <a:latin typeface="Arial"/>
                <a:ea typeface="Arial"/>
                <a:cs typeface="Arial"/>
                <a:sym typeface="Arial"/>
              </a:rPr>
            </a:br>
            <a:r>
              <a:rPr lang="en" sz="800" b="0" i="0" u="none" strike="noStrike" cap="none">
                <a:solidFill>
                  <a:srgbClr val="333333"/>
                </a:solidFill>
                <a:highlight>
                  <a:srgbClr val="F9F9FB"/>
                </a:highlight>
                <a:latin typeface="Arial"/>
                <a:ea typeface="Arial"/>
                <a:cs typeface="Arial"/>
                <a:sym typeface="Arial"/>
              </a:rPr>
              <a:t>}</a:t>
            </a:r>
            <a:endParaRPr sz="800" b="0" i="0" u="none" strike="noStrike" cap="none">
              <a:solidFill>
                <a:srgbClr val="333333"/>
              </a:solidFill>
              <a:highlight>
                <a:srgbClr val="F9F9FB"/>
              </a:highlight>
              <a:latin typeface="Arial"/>
              <a:ea typeface="Arial"/>
              <a:cs typeface="Arial"/>
              <a:sym typeface="Arial"/>
            </a:endParaRPr>
          </a:p>
          <a:p>
            <a:pPr marL="0" marR="0" lvl="0" indent="0" algn="l" rtl="0">
              <a:lnSpc>
                <a:spcPct val="115000"/>
              </a:lnSpc>
              <a:spcBef>
                <a:spcPts val="1600"/>
              </a:spcBef>
              <a:spcAft>
                <a:spcPts val="0"/>
              </a:spcAft>
              <a:buClr>
                <a:schemeClr val="dk2"/>
              </a:buClr>
              <a:buSzPts val="1800"/>
              <a:buFont typeface="Arial"/>
              <a:buNone/>
            </a:pPr>
            <a:r>
              <a:rPr lang="en" sz="1100" b="0" i="0" u="none" strike="noStrike" cap="none">
                <a:solidFill>
                  <a:schemeClr val="dk2"/>
                </a:solidFill>
                <a:latin typeface="Arial"/>
                <a:ea typeface="Arial"/>
                <a:cs typeface="Arial"/>
                <a:sym typeface="Arial"/>
              </a:rPr>
              <a:t>COMPLIANT SOLUTION</a:t>
            </a:r>
            <a:endParaRPr sz="1100" b="1" i="0" u="none" strike="noStrike" cap="none">
              <a:solidFill>
                <a:srgbClr val="333333"/>
              </a:solidFill>
              <a:latin typeface="Arial"/>
              <a:ea typeface="Arial"/>
              <a:cs typeface="Arial"/>
              <a:sym typeface="Arial"/>
            </a:endParaRPr>
          </a:p>
          <a:p>
            <a:pPr marL="0" marR="0" lvl="0" indent="0" algn="l" rtl="0">
              <a:lnSpc>
                <a:spcPct val="115000"/>
              </a:lnSpc>
              <a:spcBef>
                <a:spcPts val="1600"/>
              </a:spcBef>
              <a:spcAft>
                <a:spcPts val="0"/>
              </a:spcAft>
              <a:buClr>
                <a:schemeClr val="dk2"/>
              </a:buClr>
              <a:buSzPts val="1800"/>
              <a:buFont typeface="Arial"/>
              <a:buNone/>
            </a:pPr>
            <a:r>
              <a:rPr lang="en" sz="800" b="0" i="0" u="none" strike="noStrike" cap="none">
                <a:solidFill>
                  <a:srgbClr val="333333"/>
                </a:solidFill>
                <a:highlight>
                  <a:srgbClr val="F9F9FB"/>
                </a:highlight>
                <a:latin typeface="Arial"/>
                <a:ea typeface="Arial"/>
                <a:cs typeface="Arial"/>
                <a:sym typeface="Arial"/>
              </a:rPr>
              <a:t>public class Fruit {</a:t>
            </a:r>
            <a:br>
              <a:rPr lang="en" sz="800" b="0" i="0" u="none" strike="noStrike" cap="none">
                <a:solidFill>
                  <a:srgbClr val="333333"/>
                </a:solidFill>
                <a:highlight>
                  <a:srgbClr val="F9F9FB"/>
                </a:highlight>
                <a:latin typeface="Arial"/>
                <a:ea typeface="Arial"/>
                <a:cs typeface="Arial"/>
                <a:sym typeface="Arial"/>
              </a:rPr>
            </a:br>
            <a:r>
              <a:rPr lang="en" sz="800" b="0" i="0" u="none" strike="noStrike" cap="none">
                <a:solidFill>
                  <a:srgbClr val="333333"/>
                </a:solidFill>
                <a:highlight>
                  <a:srgbClr val="F9F9FB"/>
                </a:highlight>
                <a:latin typeface="Arial"/>
                <a:ea typeface="Arial"/>
                <a:cs typeface="Arial"/>
                <a:sym typeface="Arial"/>
              </a:rPr>
              <a:t>  protected Season ripe;</a:t>
            </a:r>
            <a:br>
              <a:rPr lang="en" sz="800" b="0" i="0" u="none" strike="noStrike" cap="none">
                <a:solidFill>
                  <a:srgbClr val="333333"/>
                </a:solidFill>
                <a:highlight>
                  <a:srgbClr val="F9F9FB"/>
                </a:highlight>
                <a:latin typeface="Arial"/>
                <a:ea typeface="Arial"/>
                <a:cs typeface="Arial"/>
                <a:sym typeface="Arial"/>
              </a:rPr>
            </a:br>
            <a:r>
              <a:rPr lang="en" sz="800" b="0" i="0" u="none" strike="noStrike" cap="none">
                <a:solidFill>
                  <a:srgbClr val="333333"/>
                </a:solidFill>
                <a:highlight>
                  <a:srgbClr val="F9F9FB"/>
                </a:highlight>
                <a:latin typeface="Arial"/>
                <a:ea typeface="Arial"/>
                <a:cs typeface="Arial"/>
                <a:sym typeface="Arial"/>
              </a:rPr>
              <a:t>  protected Color flesh;</a:t>
            </a:r>
            <a:br>
              <a:rPr lang="en" sz="800" b="0" i="0" u="none" strike="noStrike" cap="none">
                <a:solidFill>
                  <a:srgbClr val="333333"/>
                </a:solidFill>
                <a:highlight>
                  <a:srgbClr val="F9F9FB"/>
                </a:highlight>
                <a:latin typeface="Arial"/>
                <a:ea typeface="Arial"/>
                <a:cs typeface="Arial"/>
                <a:sym typeface="Arial"/>
              </a:rPr>
            </a:br>
            <a:r>
              <a:rPr lang="en" sz="800" b="0" i="0" u="none" strike="noStrike" cap="none">
                <a:solidFill>
                  <a:srgbClr val="333333"/>
                </a:solidFill>
                <a:highlight>
                  <a:srgbClr val="F9F9FB"/>
                </a:highlight>
                <a:latin typeface="Arial"/>
                <a:ea typeface="Arial"/>
                <a:cs typeface="Arial"/>
                <a:sym typeface="Arial"/>
              </a:rPr>
              <a:t>  // ...</a:t>
            </a:r>
            <a:br>
              <a:rPr lang="en" sz="800" b="0" i="0" u="none" strike="noStrike" cap="none">
                <a:solidFill>
                  <a:srgbClr val="333333"/>
                </a:solidFill>
                <a:highlight>
                  <a:srgbClr val="F9F9FB"/>
                </a:highlight>
                <a:latin typeface="Arial"/>
                <a:ea typeface="Arial"/>
                <a:cs typeface="Arial"/>
                <a:sym typeface="Arial"/>
              </a:rPr>
            </a:br>
            <a:r>
              <a:rPr lang="en" sz="800" b="0" i="0" u="none" strike="noStrike" cap="none">
                <a:solidFill>
                  <a:srgbClr val="333333"/>
                </a:solidFill>
                <a:highlight>
                  <a:srgbClr val="F9F9FB"/>
                </a:highlight>
                <a:latin typeface="Arial"/>
                <a:ea typeface="Arial"/>
                <a:cs typeface="Arial"/>
                <a:sym typeface="Arial"/>
              </a:rPr>
              <a:t>}</a:t>
            </a:r>
            <a:br>
              <a:rPr lang="en" sz="800" b="0" i="0" u="none" strike="noStrike" cap="none">
                <a:solidFill>
                  <a:srgbClr val="333333"/>
                </a:solidFill>
                <a:highlight>
                  <a:srgbClr val="F9F9FB"/>
                </a:highlight>
                <a:latin typeface="Arial"/>
                <a:ea typeface="Arial"/>
                <a:cs typeface="Arial"/>
                <a:sym typeface="Arial"/>
              </a:rPr>
            </a:br>
            <a:r>
              <a:rPr lang="en" sz="800" b="0" i="0" u="none" strike="noStrike" cap="none">
                <a:solidFill>
                  <a:srgbClr val="333333"/>
                </a:solidFill>
                <a:highlight>
                  <a:srgbClr val="F9F9FB"/>
                </a:highlight>
                <a:latin typeface="Arial"/>
                <a:ea typeface="Arial"/>
                <a:cs typeface="Arial"/>
                <a:sym typeface="Arial"/>
              </a:rPr>
              <a:t>public class Raspberry extends Fruit {</a:t>
            </a:r>
            <a:br>
              <a:rPr lang="en" sz="800" b="0" i="0" u="none" strike="noStrike" cap="none">
                <a:solidFill>
                  <a:srgbClr val="333333"/>
                </a:solidFill>
                <a:highlight>
                  <a:srgbClr val="F9F9FB"/>
                </a:highlight>
                <a:latin typeface="Arial"/>
                <a:ea typeface="Arial"/>
                <a:cs typeface="Arial"/>
                <a:sym typeface="Arial"/>
              </a:rPr>
            </a:br>
            <a:r>
              <a:rPr lang="en" sz="800" b="0" i="0" u="none" strike="noStrike" cap="none">
                <a:solidFill>
                  <a:srgbClr val="333333"/>
                </a:solidFill>
                <a:highlight>
                  <a:srgbClr val="F9F9FB"/>
                </a:highlight>
                <a:latin typeface="Arial"/>
                <a:ea typeface="Arial"/>
                <a:cs typeface="Arial"/>
                <a:sym typeface="Arial"/>
              </a:rPr>
              <a:t>  private boolean ripened;</a:t>
            </a:r>
            <a:br>
              <a:rPr lang="en" sz="800" b="0" i="0" u="none" strike="noStrike" cap="none">
                <a:solidFill>
                  <a:srgbClr val="333333"/>
                </a:solidFill>
                <a:highlight>
                  <a:srgbClr val="F9F9FB"/>
                </a:highlight>
                <a:latin typeface="Arial"/>
                <a:ea typeface="Arial"/>
                <a:cs typeface="Arial"/>
                <a:sym typeface="Arial"/>
              </a:rPr>
            </a:br>
            <a:r>
              <a:rPr lang="en" sz="800" b="0" i="0" u="none" strike="noStrike" cap="none">
                <a:solidFill>
                  <a:srgbClr val="333333"/>
                </a:solidFill>
                <a:highlight>
                  <a:srgbClr val="F9F9FB"/>
                </a:highlight>
                <a:latin typeface="Arial"/>
                <a:ea typeface="Arial"/>
                <a:cs typeface="Arial"/>
                <a:sym typeface="Arial"/>
              </a:rPr>
              <a:t>  private static Color FLESH_COLOR;</a:t>
            </a:r>
            <a:br>
              <a:rPr lang="en" sz="800" b="0" i="0" u="none" strike="noStrike" cap="none">
                <a:solidFill>
                  <a:srgbClr val="333333"/>
                </a:solidFill>
                <a:highlight>
                  <a:srgbClr val="F9F9FB"/>
                </a:highlight>
                <a:latin typeface="Arial"/>
                <a:ea typeface="Arial"/>
                <a:cs typeface="Arial"/>
                <a:sym typeface="Arial"/>
              </a:rPr>
            </a:br>
            <a:r>
              <a:rPr lang="en" sz="800" b="0" i="0" u="none" strike="noStrike" cap="none">
                <a:solidFill>
                  <a:srgbClr val="333333"/>
                </a:solidFill>
                <a:highlight>
                  <a:srgbClr val="F9F9FB"/>
                </a:highlight>
                <a:latin typeface="Arial"/>
                <a:ea typeface="Arial"/>
                <a:cs typeface="Arial"/>
                <a:sym typeface="Arial"/>
              </a:rPr>
              <a:t>}</a:t>
            </a:r>
            <a:endParaRPr sz="800" b="0" i="0" u="none" strike="noStrike" cap="none">
              <a:solidFill>
                <a:srgbClr val="333333"/>
              </a:solidFill>
              <a:highlight>
                <a:srgbClr val="F9F9FB"/>
              </a:highlight>
              <a:latin typeface="Arial"/>
              <a:ea typeface="Arial"/>
              <a:cs typeface="Arial"/>
              <a:sym typeface="Arial"/>
            </a:endParaRPr>
          </a:p>
          <a:p>
            <a:pPr marL="0" marR="0" lvl="0" indent="0" algn="l" rtl="0">
              <a:lnSpc>
                <a:spcPct val="176470"/>
              </a:lnSpc>
              <a:spcBef>
                <a:spcPts val="1700"/>
              </a:spcBef>
              <a:spcAft>
                <a:spcPts val="0"/>
              </a:spcAft>
              <a:buClr>
                <a:schemeClr val="dk2"/>
              </a:buClr>
              <a:buSzPts val="1800"/>
              <a:buFont typeface="Arial"/>
              <a:buNone/>
            </a:pPr>
            <a:endParaRPr sz="1300" b="1" i="0" u="none" strike="noStrike" cap="none">
              <a:solidFill>
                <a:srgbClr val="333333"/>
              </a:solidFill>
              <a:latin typeface="Arial"/>
              <a:ea typeface="Arial"/>
              <a:cs typeface="Arial"/>
              <a:sym typeface="Arial"/>
            </a:endParaRPr>
          </a:p>
          <a:p>
            <a:pPr marL="0" marR="0" lvl="0" indent="0" algn="l" rtl="0">
              <a:lnSpc>
                <a:spcPct val="115000"/>
              </a:lnSpc>
              <a:spcBef>
                <a:spcPts val="900"/>
              </a:spcBef>
              <a:spcAft>
                <a:spcPts val="0"/>
              </a:spcAft>
              <a:buClr>
                <a:schemeClr val="dk2"/>
              </a:buClr>
              <a:buSzPts val="1800"/>
              <a:buFont typeface="Arial"/>
              <a:buNone/>
            </a:pPr>
            <a:endParaRPr sz="1100" b="0" i="0" u="none" strike="noStrike" cap="none">
              <a:solidFill>
                <a:srgbClr val="333333"/>
              </a:solidFill>
              <a:highlight>
                <a:srgbClr val="F9F9FB"/>
              </a:highlight>
              <a:latin typeface="Arial"/>
              <a:ea typeface="Arial"/>
              <a:cs typeface="Arial"/>
              <a:sym typeface="Arial"/>
            </a:endParaRPr>
          </a:p>
        </p:txBody>
      </p:sp>
      <p:sp>
        <p:nvSpPr>
          <p:cNvPr id="204" name="Shape 20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1000"/>
              <a:buFont typeface="Arial"/>
              <a:buNone/>
            </a:pPr>
            <a:fld id="{00000000-1234-1234-1234-123412341234}" type="slidenum">
              <a:rPr lang="en" sz="1000" b="0" i="0" u="none" strike="noStrike" cap="none">
                <a:solidFill>
                  <a:schemeClr val="dk2"/>
                </a:solidFill>
                <a:latin typeface="Arial"/>
                <a:ea typeface="Arial"/>
                <a:cs typeface="Arial"/>
                <a:sym typeface="Arial"/>
              </a:rPr>
              <a:t>16</a:t>
            </a:fld>
            <a:endParaRPr sz="1000" b="0" i="0" u="none" strike="noStrike" cap="none">
              <a:solidFill>
                <a:schemeClr val="dk2"/>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Shape 209"/>
          <p:cNvSpPr txBox="1">
            <a:spLocks noGrp="1"/>
          </p:cNvSpPr>
          <p:nvPr>
            <p:ph type="body" idx="1"/>
          </p:nvPr>
        </p:nvSpPr>
        <p:spPr>
          <a:xfrm>
            <a:off x="5103850" y="1300500"/>
            <a:ext cx="3728400" cy="38430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chemeClr val="dk2"/>
              </a:buClr>
              <a:buSzPts val="1800"/>
              <a:buFont typeface="Arial"/>
              <a:buNone/>
            </a:pPr>
            <a:r>
              <a:rPr lang="en" sz="800" b="0" i="0" u="none" strike="noStrike" cap="none">
                <a:solidFill>
                  <a:srgbClr val="333333"/>
                </a:solidFill>
                <a:highlight>
                  <a:srgbClr val="F9F9FB"/>
                </a:highlight>
                <a:latin typeface="Arial"/>
                <a:ea typeface="Arial"/>
                <a:cs typeface="Arial"/>
                <a:sym typeface="Arial"/>
              </a:rPr>
              <a:t>public User getUser(Connection con, String user) throws SQLException {</a:t>
            </a:r>
            <a:br>
              <a:rPr lang="en" sz="800" b="0" i="0" u="none" strike="noStrike" cap="none">
                <a:solidFill>
                  <a:srgbClr val="333333"/>
                </a:solidFill>
                <a:highlight>
                  <a:srgbClr val="F9F9FB"/>
                </a:highlight>
                <a:latin typeface="Arial"/>
                <a:ea typeface="Arial"/>
                <a:cs typeface="Arial"/>
                <a:sym typeface="Arial"/>
              </a:rPr>
            </a:br>
            <a:r>
              <a:rPr lang="en" sz="800" b="0" i="0" u="none" strike="noStrike" cap="none">
                <a:solidFill>
                  <a:srgbClr val="333333"/>
                </a:solidFill>
                <a:highlight>
                  <a:srgbClr val="F9F9FB"/>
                </a:highlight>
                <a:latin typeface="Arial"/>
                <a:ea typeface="Arial"/>
                <a:cs typeface="Arial"/>
                <a:sym typeface="Arial"/>
              </a:rPr>
              <a:t>  Statement stmt1 = null;</a:t>
            </a:r>
            <a:br>
              <a:rPr lang="en" sz="800" b="0" i="0" u="none" strike="noStrike" cap="none">
                <a:solidFill>
                  <a:srgbClr val="333333"/>
                </a:solidFill>
                <a:highlight>
                  <a:srgbClr val="F9F9FB"/>
                </a:highlight>
                <a:latin typeface="Arial"/>
                <a:ea typeface="Arial"/>
                <a:cs typeface="Arial"/>
                <a:sym typeface="Arial"/>
              </a:rPr>
            </a:br>
            <a:r>
              <a:rPr lang="en" sz="800" b="0" i="0" u="none" strike="noStrike" cap="none">
                <a:solidFill>
                  <a:srgbClr val="333333"/>
                </a:solidFill>
                <a:highlight>
                  <a:srgbClr val="F9F9FB"/>
                </a:highlight>
                <a:latin typeface="Arial"/>
                <a:ea typeface="Arial"/>
                <a:cs typeface="Arial"/>
                <a:sym typeface="Arial"/>
              </a:rPr>
              <a:t>  Statement stmt2 = null;</a:t>
            </a:r>
            <a:br>
              <a:rPr lang="en" sz="800" b="0" i="0" u="none" strike="noStrike" cap="none">
                <a:solidFill>
                  <a:srgbClr val="333333"/>
                </a:solidFill>
                <a:highlight>
                  <a:srgbClr val="F9F9FB"/>
                </a:highlight>
                <a:latin typeface="Arial"/>
                <a:ea typeface="Arial"/>
                <a:cs typeface="Arial"/>
                <a:sym typeface="Arial"/>
              </a:rPr>
            </a:br>
            <a:r>
              <a:rPr lang="en" sz="800" b="0" i="0" u="none" strike="noStrike" cap="none">
                <a:solidFill>
                  <a:srgbClr val="333333"/>
                </a:solidFill>
                <a:highlight>
                  <a:srgbClr val="F9F9FB"/>
                </a:highlight>
                <a:latin typeface="Arial"/>
                <a:ea typeface="Arial"/>
                <a:cs typeface="Arial"/>
                <a:sym typeface="Arial"/>
              </a:rPr>
              <a:t>  PreparedStatement pstmt;</a:t>
            </a:r>
            <a:br>
              <a:rPr lang="en" sz="800" b="0" i="0" u="none" strike="noStrike" cap="none">
                <a:solidFill>
                  <a:srgbClr val="333333"/>
                </a:solidFill>
                <a:highlight>
                  <a:srgbClr val="F9F9FB"/>
                </a:highlight>
                <a:latin typeface="Arial"/>
                <a:ea typeface="Arial"/>
                <a:cs typeface="Arial"/>
                <a:sym typeface="Arial"/>
              </a:rPr>
            </a:br>
            <a:r>
              <a:rPr lang="en" sz="800" b="0" i="0" u="none" strike="noStrike" cap="none">
                <a:solidFill>
                  <a:srgbClr val="333333"/>
                </a:solidFill>
                <a:highlight>
                  <a:srgbClr val="F9F9FB"/>
                </a:highlight>
                <a:latin typeface="Arial"/>
                <a:ea typeface="Arial"/>
                <a:cs typeface="Arial"/>
                <a:sym typeface="Arial"/>
              </a:rPr>
              <a:t>  try {</a:t>
            </a:r>
            <a:br>
              <a:rPr lang="en" sz="800" b="0" i="0" u="none" strike="noStrike" cap="none">
                <a:solidFill>
                  <a:srgbClr val="333333"/>
                </a:solidFill>
                <a:highlight>
                  <a:srgbClr val="F9F9FB"/>
                </a:highlight>
                <a:latin typeface="Arial"/>
                <a:ea typeface="Arial"/>
                <a:cs typeface="Arial"/>
                <a:sym typeface="Arial"/>
              </a:rPr>
            </a:br>
            <a:r>
              <a:rPr lang="en" sz="800" b="0" i="0" u="none" strike="noStrike" cap="none">
                <a:solidFill>
                  <a:srgbClr val="333333"/>
                </a:solidFill>
                <a:highlight>
                  <a:srgbClr val="F9F9FB"/>
                </a:highlight>
                <a:latin typeface="Arial"/>
                <a:ea typeface="Arial"/>
                <a:cs typeface="Arial"/>
                <a:sym typeface="Arial"/>
              </a:rPr>
              <a:t>    stmt1 = con.createStatement();</a:t>
            </a:r>
            <a:br>
              <a:rPr lang="en" sz="800" b="0" i="0" u="none" strike="noStrike" cap="none">
                <a:solidFill>
                  <a:srgbClr val="333333"/>
                </a:solidFill>
                <a:highlight>
                  <a:srgbClr val="F9F9FB"/>
                </a:highlight>
                <a:latin typeface="Arial"/>
                <a:ea typeface="Arial"/>
                <a:cs typeface="Arial"/>
                <a:sym typeface="Arial"/>
              </a:rPr>
            </a:br>
            <a:r>
              <a:rPr lang="en" sz="800" b="0" i="0" u="none" strike="noStrike" cap="none">
                <a:solidFill>
                  <a:srgbClr val="333333"/>
                </a:solidFill>
                <a:highlight>
                  <a:srgbClr val="F9F9FB"/>
                </a:highlight>
                <a:latin typeface="Arial"/>
                <a:ea typeface="Arial"/>
                <a:cs typeface="Arial"/>
                <a:sym typeface="Arial"/>
              </a:rPr>
              <a:t>    ResultSet rs1 = stmt1.executeQuery("GETDATE()"); // Compliant; parameters not used here</a:t>
            </a:r>
            <a:br>
              <a:rPr lang="en" sz="800" b="0" i="0" u="none" strike="noStrike" cap="none">
                <a:solidFill>
                  <a:srgbClr val="333333"/>
                </a:solidFill>
                <a:highlight>
                  <a:srgbClr val="F9F9FB"/>
                </a:highlight>
                <a:latin typeface="Arial"/>
                <a:ea typeface="Arial"/>
                <a:cs typeface="Arial"/>
                <a:sym typeface="Arial"/>
              </a:rPr>
            </a:br>
            <a:r>
              <a:rPr lang="en" sz="800" b="0" i="0" u="none" strike="noStrike" cap="none">
                <a:solidFill>
                  <a:srgbClr val="333333"/>
                </a:solidFill>
                <a:highlight>
                  <a:srgbClr val="F9F9FB"/>
                </a:highlight>
                <a:latin typeface="Arial"/>
                <a:ea typeface="Arial"/>
                <a:cs typeface="Arial"/>
                <a:sym typeface="Arial"/>
              </a:rPr>
              <a:t>    stmt2 = con.createStatement();</a:t>
            </a:r>
            <a:br>
              <a:rPr lang="en" sz="800" b="0" i="0" u="none" strike="noStrike" cap="none">
                <a:solidFill>
                  <a:srgbClr val="333333"/>
                </a:solidFill>
                <a:highlight>
                  <a:srgbClr val="F9F9FB"/>
                </a:highlight>
                <a:latin typeface="Arial"/>
                <a:ea typeface="Arial"/>
                <a:cs typeface="Arial"/>
                <a:sym typeface="Arial"/>
              </a:rPr>
            </a:br>
            <a:r>
              <a:rPr lang="en" sz="800" b="0" i="0" u="none" strike="noStrike" cap="none">
                <a:solidFill>
                  <a:srgbClr val="333333"/>
                </a:solidFill>
                <a:highlight>
                  <a:srgbClr val="F9F9FB"/>
                </a:highlight>
                <a:latin typeface="Arial"/>
                <a:ea typeface="Arial"/>
                <a:cs typeface="Arial"/>
                <a:sym typeface="Arial"/>
              </a:rPr>
              <a:t>  </a:t>
            </a:r>
            <a:r>
              <a:rPr lang="en" sz="800" b="0" i="0" u="none" strike="noStrike" cap="none">
                <a:solidFill>
                  <a:srgbClr val="000000"/>
                </a:solidFill>
                <a:highlight>
                  <a:srgbClr val="F9F9FB"/>
                </a:highlight>
                <a:latin typeface="Arial"/>
                <a:ea typeface="Arial"/>
                <a:cs typeface="Arial"/>
                <a:sym typeface="Arial"/>
              </a:rPr>
              <a:t>  ResultSet rs2 = stmt2.executeQuery("select FNAME, LNAME, SSN " +</a:t>
            </a:r>
            <a:br>
              <a:rPr lang="en" sz="800" b="0" i="0" u="none" strike="noStrike" cap="none">
                <a:solidFill>
                  <a:srgbClr val="000000"/>
                </a:solidFill>
                <a:highlight>
                  <a:srgbClr val="F9F9FB"/>
                </a:highlight>
                <a:latin typeface="Arial"/>
                <a:ea typeface="Arial"/>
                <a:cs typeface="Arial"/>
                <a:sym typeface="Arial"/>
              </a:rPr>
            </a:br>
            <a:r>
              <a:rPr lang="en" sz="800" b="0" i="0" u="none" strike="noStrike" cap="none">
                <a:solidFill>
                  <a:srgbClr val="000000"/>
                </a:solidFill>
                <a:highlight>
                  <a:srgbClr val="F9F9FB"/>
                </a:highlight>
                <a:latin typeface="Arial"/>
                <a:ea typeface="Arial"/>
                <a:cs typeface="Arial"/>
                <a:sym typeface="Arial"/>
              </a:rPr>
              <a:t>                 "from USERS where UNAME=" </a:t>
            </a:r>
            <a:r>
              <a:rPr lang="en" sz="800" b="0" i="0" u="none" strike="noStrike" cap="none">
                <a:solidFill>
                  <a:srgbClr val="FF0000"/>
                </a:solidFill>
                <a:highlight>
                  <a:srgbClr val="F9F9FB"/>
                </a:highlight>
                <a:latin typeface="Arial"/>
                <a:ea typeface="Arial"/>
                <a:cs typeface="Arial"/>
                <a:sym typeface="Arial"/>
              </a:rPr>
              <a:t>+ user</a:t>
            </a:r>
            <a:r>
              <a:rPr lang="en" sz="800" b="0" i="0" u="none" strike="noStrike" cap="none">
                <a:solidFill>
                  <a:srgbClr val="000000"/>
                </a:solidFill>
                <a:highlight>
                  <a:srgbClr val="F9F9FB"/>
                </a:highlight>
                <a:latin typeface="Arial"/>
                <a:ea typeface="Arial"/>
                <a:cs typeface="Arial"/>
                <a:sym typeface="Arial"/>
              </a:rPr>
              <a:t>);  // Noncompliant; </a:t>
            </a:r>
            <a:r>
              <a:rPr lang="en" sz="800" b="0" i="0" u="none" strike="noStrike" cap="none">
                <a:solidFill>
                  <a:srgbClr val="333333"/>
                </a:solidFill>
                <a:highlight>
                  <a:srgbClr val="F9F9FB"/>
                </a:highlight>
                <a:latin typeface="Arial"/>
                <a:ea typeface="Arial"/>
                <a:cs typeface="Arial"/>
                <a:sym typeface="Arial"/>
              </a:rPr>
              <a:t>parameter concatenated directly into query</a:t>
            </a:r>
            <a:br>
              <a:rPr lang="en" sz="800" b="0" i="0" u="none" strike="noStrike" cap="none">
                <a:solidFill>
                  <a:srgbClr val="333333"/>
                </a:solidFill>
                <a:highlight>
                  <a:srgbClr val="F9F9FB"/>
                </a:highlight>
                <a:latin typeface="Arial"/>
                <a:ea typeface="Arial"/>
                <a:cs typeface="Arial"/>
                <a:sym typeface="Arial"/>
              </a:rPr>
            </a:br>
            <a:r>
              <a:rPr lang="en" sz="800" b="0" i="0" u="none" strike="noStrike" cap="none">
                <a:solidFill>
                  <a:srgbClr val="333333"/>
                </a:solidFill>
                <a:highlight>
                  <a:srgbClr val="F9F9FB"/>
                </a:highlight>
                <a:latin typeface="Arial"/>
                <a:ea typeface="Arial"/>
                <a:cs typeface="Arial"/>
                <a:sym typeface="Arial"/>
              </a:rPr>
              <a:t>   </a:t>
            </a:r>
            <a:r>
              <a:rPr lang="en" sz="800" b="0" i="0" u="none" strike="noStrike" cap="none">
                <a:solidFill>
                  <a:srgbClr val="FF0000"/>
                </a:solidFill>
                <a:highlight>
                  <a:srgbClr val="F9F9FB"/>
                </a:highlight>
                <a:latin typeface="Arial"/>
                <a:ea typeface="Arial"/>
                <a:cs typeface="Arial"/>
                <a:sym typeface="Arial"/>
              </a:rPr>
              <a:t> p</a:t>
            </a:r>
            <a:r>
              <a:rPr lang="en" sz="800" b="0" i="0" u="none" strike="noStrike" cap="none">
                <a:solidFill>
                  <a:srgbClr val="000000"/>
                </a:solidFill>
                <a:highlight>
                  <a:srgbClr val="F9F9FB"/>
                </a:highlight>
                <a:latin typeface="Arial"/>
                <a:ea typeface="Arial"/>
                <a:cs typeface="Arial"/>
                <a:sym typeface="Arial"/>
              </a:rPr>
              <a:t>stmt = con.prepareStatement("select FNAME, LNAME, SSN " +</a:t>
            </a:r>
            <a:br>
              <a:rPr lang="en" sz="800" b="0" i="0" u="none" strike="noStrike" cap="none">
                <a:solidFill>
                  <a:srgbClr val="000000"/>
                </a:solidFill>
                <a:highlight>
                  <a:srgbClr val="F9F9FB"/>
                </a:highlight>
                <a:latin typeface="Arial"/>
                <a:ea typeface="Arial"/>
                <a:cs typeface="Arial"/>
                <a:sym typeface="Arial"/>
              </a:rPr>
            </a:br>
            <a:r>
              <a:rPr lang="en" sz="800" b="0" i="0" u="none" strike="noStrike" cap="none">
                <a:solidFill>
                  <a:srgbClr val="000000"/>
                </a:solidFill>
                <a:highlight>
                  <a:srgbClr val="F9F9FB"/>
                </a:highlight>
                <a:latin typeface="Arial"/>
                <a:ea typeface="Arial"/>
                <a:cs typeface="Arial"/>
                <a:sym typeface="Arial"/>
              </a:rPr>
              <a:t>                 "from USERS where UNAME=" </a:t>
            </a:r>
            <a:r>
              <a:rPr lang="en" sz="800" b="0" i="0" u="none" strike="noStrike" cap="none">
                <a:solidFill>
                  <a:srgbClr val="FF0000"/>
                </a:solidFill>
                <a:highlight>
                  <a:srgbClr val="F9F9FB"/>
                </a:highlight>
                <a:latin typeface="Arial"/>
                <a:ea typeface="Arial"/>
                <a:cs typeface="Arial"/>
                <a:sym typeface="Arial"/>
              </a:rPr>
              <a:t>+ user</a:t>
            </a:r>
            <a:r>
              <a:rPr lang="en" sz="800" b="0" i="0" u="none" strike="noStrike" cap="none">
                <a:solidFill>
                  <a:srgbClr val="000000"/>
                </a:solidFill>
                <a:highlight>
                  <a:srgbClr val="F9F9FB"/>
                </a:highlight>
                <a:latin typeface="Arial"/>
                <a:ea typeface="Arial"/>
                <a:cs typeface="Arial"/>
                <a:sym typeface="Arial"/>
              </a:rPr>
              <a:t>);  // Noncompliant; </a:t>
            </a:r>
            <a:r>
              <a:rPr lang="en" sz="800" b="0" i="0" u="none" strike="noStrike" cap="none">
                <a:solidFill>
                  <a:srgbClr val="333333"/>
                </a:solidFill>
                <a:highlight>
                  <a:srgbClr val="F9F9FB"/>
                </a:highlight>
                <a:latin typeface="Arial"/>
                <a:ea typeface="Arial"/>
                <a:cs typeface="Arial"/>
                <a:sym typeface="Arial"/>
              </a:rPr>
              <a:t>parameter concatenated directly into query</a:t>
            </a:r>
            <a:br>
              <a:rPr lang="en" sz="800" b="0" i="0" u="none" strike="noStrike" cap="none">
                <a:solidFill>
                  <a:srgbClr val="333333"/>
                </a:solidFill>
                <a:highlight>
                  <a:srgbClr val="F9F9FB"/>
                </a:highlight>
                <a:latin typeface="Arial"/>
                <a:ea typeface="Arial"/>
                <a:cs typeface="Arial"/>
                <a:sym typeface="Arial"/>
              </a:rPr>
            </a:br>
            <a:r>
              <a:rPr lang="en" sz="800" b="0" i="0" u="none" strike="noStrike" cap="none">
                <a:solidFill>
                  <a:srgbClr val="333333"/>
                </a:solidFill>
                <a:highlight>
                  <a:srgbClr val="F9F9FB"/>
                </a:highlight>
                <a:latin typeface="Arial"/>
                <a:ea typeface="Arial"/>
                <a:cs typeface="Arial"/>
                <a:sym typeface="Arial"/>
              </a:rPr>
              <a:t>    ResultSet rs3 = pstmt.executeQuery();</a:t>
            </a:r>
            <a:br>
              <a:rPr lang="en" sz="800" b="0" i="0" u="none" strike="noStrike" cap="none">
                <a:solidFill>
                  <a:srgbClr val="333333"/>
                </a:solidFill>
                <a:highlight>
                  <a:srgbClr val="F9F9FB"/>
                </a:highlight>
                <a:latin typeface="Arial"/>
                <a:ea typeface="Arial"/>
                <a:cs typeface="Arial"/>
                <a:sym typeface="Arial"/>
              </a:rPr>
            </a:br>
            <a:r>
              <a:rPr lang="en" sz="800" b="0" i="0" u="none" strike="noStrike" cap="none">
                <a:solidFill>
                  <a:srgbClr val="333333"/>
                </a:solidFill>
                <a:highlight>
                  <a:srgbClr val="F9F9FB"/>
                </a:highlight>
                <a:latin typeface="Arial"/>
                <a:ea typeface="Arial"/>
                <a:cs typeface="Arial"/>
                <a:sym typeface="Arial"/>
              </a:rPr>
              <a:t>    //...</a:t>
            </a:r>
            <a:br>
              <a:rPr lang="en" sz="800" b="0" i="0" u="none" strike="noStrike" cap="none">
                <a:solidFill>
                  <a:srgbClr val="333333"/>
                </a:solidFill>
                <a:highlight>
                  <a:srgbClr val="F9F9FB"/>
                </a:highlight>
                <a:latin typeface="Arial"/>
                <a:ea typeface="Arial"/>
                <a:cs typeface="Arial"/>
                <a:sym typeface="Arial"/>
              </a:rPr>
            </a:br>
            <a:r>
              <a:rPr lang="en" sz="800" b="0" i="0" u="none" strike="noStrike" cap="none">
                <a:solidFill>
                  <a:srgbClr val="333333"/>
                </a:solidFill>
                <a:highlight>
                  <a:srgbClr val="F9F9FB"/>
                </a:highlight>
                <a:latin typeface="Arial"/>
                <a:ea typeface="Arial"/>
                <a:cs typeface="Arial"/>
                <a:sym typeface="Arial"/>
              </a:rPr>
              <a:t>}</a:t>
            </a:r>
            <a:br>
              <a:rPr lang="en" sz="800" b="0" i="0" u="none" strike="noStrike" cap="none">
                <a:solidFill>
                  <a:srgbClr val="333333"/>
                </a:solidFill>
                <a:highlight>
                  <a:srgbClr val="F9F9FB"/>
                </a:highlight>
                <a:latin typeface="Arial"/>
                <a:ea typeface="Arial"/>
                <a:cs typeface="Arial"/>
                <a:sym typeface="Arial"/>
              </a:rPr>
            </a:br>
            <a:r>
              <a:rPr lang="en" sz="800" b="0" i="0" u="none" strike="noStrike" cap="none">
                <a:solidFill>
                  <a:srgbClr val="333333"/>
                </a:solidFill>
                <a:highlight>
                  <a:srgbClr val="F9F9FB"/>
                </a:highlight>
                <a:latin typeface="Arial"/>
                <a:ea typeface="Arial"/>
                <a:cs typeface="Arial"/>
                <a:sym typeface="Arial"/>
              </a:rPr>
              <a:t>public User getUserHibernate(org.hibernate.Session session, String userInput) {</a:t>
            </a:r>
            <a:br>
              <a:rPr lang="en" sz="800" b="0" i="0" u="none" strike="noStrike" cap="none">
                <a:solidFill>
                  <a:srgbClr val="333333"/>
                </a:solidFill>
                <a:highlight>
                  <a:srgbClr val="F9F9FB"/>
                </a:highlight>
                <a:latin typeface="Arial"/>
                <a:ea typeface="Arial"/>
                <a:cs typeface="Arial"/>
                <a:sym typeface="Arial"/>
              </a:rPr>
            </a:br>
            <a:r>
              <a:rPr lang="en" sz="800" b="0" i="0" u="none" strike="noStrike" cap="none">
                <a:solidFill>
                  <a:srgbClr val="333333"/>
                </a:solidFill>
                <a:highlight>
                  <a:srgbClr val="F9F9FB"/>
                </a:highlight>
                <a:latin typeface="Arial"/>
                <a:ea typeface="Arial"/>
                <a:cs typeface="Arial"/>
                <a:sym typeface="Arial"/>
              </a:rPr>
              <a:t>  org.hibernate.Query query = session.createQuery(  // Compliant</a:t>
            </a:r>
            <a:br>
              <a:rPr lang="en" sz="800" b="0" i="0" u="none" strike="noStrike" cap="none">
                <a:solidFill>
                  <a:srgbClr val="333333"/>
                </a:solidFill>
                <a:highlight>
                  <a:srgbClr val="F9F9FB"/>
                </a:highlight>
                <a:latin typeface="Arial"/>
                <a:ea typeface="Arial"/>
                <a:cs typeface="Arial"/>
                <a:sym typeface="Arial"/>
              </a:rPr>
            </a:br>
            <a:r>
              <a:rPr lang="en" sz="800" b="0" i="0" u="none" strike="noStrike" cap="none">
                <a:solidFill>
                  <a:srgbClr val="333333"/>
                </a:solidFill>
                <a:highlight>
                  <a:srgbClr val="F9F9FB"/>
                </a:highlight>
                <a:latin typeface="Arial"/>
                <a:ea typeface="Arial"/>
                <a:cs typeface="Arial"/>
                <a:sym typeface="Arial"/>
              </a:rPr>
              <a:t>            "FROM students where fname = " + </a:t>
            </a:r>
            <a:r>
              <a:rPr lang="en" sz="800" b="0" i="0" u="none" strike="noStrike" cap="none">
                <a:solidFill>
                  <a:srgbClr val="FF0000"/>
                </a:solidFill>
                <a:highlight>
                  <a:srgbClr val="F9F9FB"/>
                </a:highlight>
                <a:latin typeface="Arial"/>
                <a:ea typeface="Arial"/>
                <a:cs typeface="Arial"/>
                <a:sym typeface="Arial"/>
              </a:rPr>
              <a:t>userInput</a:t>
            </a:r>
            <a:r>
              <a:rPr lang="en" sz="800" b="0" i="0" u="none" strike="noStrike" cap="none">
                <a:solidFill>
                  <a:srgbClr val="333333"/>
                </a:solidFill>
                <a:highlight>
                  <a:srgbClr val="F9F9FB"/>
                </a:highlight>
                <a:latin typeface="Arial"/>
                <a:ea typeface="Arial"/>
                <a:cs typeface="Arial"/>
                <a:sym typeface="Arial"/>
              </a:rPr>
              <a:t>);  // Noncompliant; parameter binding should be used instead</a:t>
            </a:r>
            <a:br>
              <a:rPr lang="en" sz="800" b="0" i="0" u="none" strike="noStrike" cap="none">
                <a:solidFill>
                  <a:srgbClr val="333333"/>
                </a:solidFill>
                <a:highlight>
                  <a:srgbClr val="F9F9FB"/>
                </a:highlight>
                <a:latin typeface="Arial"/>
                <a:ea typeface="Arial"/>
                <a:cs typeface="Arial"/>
                <a:sym typeface="Arial"/>
              </a:rPr>
            </a:br>
            <a:r>
              <a:rPr lang="en" sz="800" b="0" i="0" u="none" strike="noStrike" cap="none">
                <a:solidFill>
                  <a:srgbClr val="333333"/>
                </a:solidFill>
                <a:highlight>
                  <a:srgbClr val="F9F9FB"/>
                </a:highlight>
                <a:latin typeface="Arial"/>
                <a:ea typeface="Arial"/>
                <a:cs typeface="Arial"/>
                <a:sym typeface="Arial"/>
              </a:rPr>
              <a:t>  // ...</a:t>
            </a:r>
            <a:br>
              <a:rPr lang="en" sz="800" b="0" i="0" u="none" strike="noStrike" cap="none">
                <a:solidFill>
                  <a:srgbClr val="333333"/>
                </a:solidFill>
                <a:highlight>
                  <a:srgbClr val="F9F9FB"/>
                </a:highlight>
                <a:latin typeface="Arial"/>
                <a:ea typeface="Arial"/>
                <a:cs typeface="Arial"/>
                <a:sym typeface="Arial"/>
              </a:rPr>
            </a:br>
            <a:r>
              <a:rPr lang="en" sz="800" b="0" i="0" u="none" strike="noStrike" cap="none">
                <a:solidFill>
                  <a:srgbClr val="333333"/>
                </a:solidFill>
                <a:highlight>
                  <a:srgbClr val="F9F9FB"/>
                </a:highlight>
                <a:latin typeface="Arial"/>
                <a:ea typeface="Arial"/>
                <a:cs typeface="Arial"/>
                <a:sym typeface="Arial"/>
              </a:rPr>
              <a:t>}</a:t>
            </a:r>
            <a:endParaRPr sz="800" b="0" i="0" u="none" strike="noStrike" cap="none">
              <a:solidFill>
                <a:srgbClr val="333333"/>
              </a:solidFill>
              <a:highlight>
                <a:srgbClr val="F9F9FB"/>
              </a:highlight>
              <a:latin typeface="Arial"/>
              <a:ea typeface="Arial"/>
              <a:cs typeface="Arial"/>
              <a:sym typeface="Arial"/>
            </a:endParaRPr>
          </a:p>
          <a:p>
            <a:pPr marL="0" marR="0" lvl="0" indent="0" algn="l" rtl="0">
              <a:lnSpc>
                <a:spcPct val="115000"/>
              </a:lnSpc>
              <a:spcBef>
                <a:spcPts val="0"/>
              </a:spcBef>
              <a:spcAft>
                <a:spcPts val="0"/>
              </a:spcAft>
              <a:buClr>
                <a:schemeClr val="dk2"/>
              </a:buClr>
              <a:buSzPts val="1800"/>
              <a:buFont typeface="Arial"/>
              <a:buNone/>
            </a:pPr>
            <a:endParaRPr sz="800" b="0" i="0" u="none" strike="noStrike" cap="none">
              <a:solidFill>
                <a:srgbClr val="333333"/>
              </a:solidFill>
              <a:highlight>
                <a:srgbClr val="F9F9FB"/>
              </a:highlight>
              <a:latin typeface="Arial"/>
              <a:ea typeface="Arial"/>
              <a:cs typeface="Arial"/>
              <a:sym typeface="Arial"/>
            </a:endParaRPr>
          </a:p>
        </p:txBody>
      </p:sp>
      <p:sp>
        <p:nvSpPr>
          <p:cNvPr id="210" name="Shape 210"/>
          <p:cNvSpPr txBox="1">
            <a:spLocks noGrp="1"/>
          </p:cNvSpPr>
          <p:nvPr>
            <p:ph type="body" idx="1"/>
          </p:nvPr>
        </p:nvSpPr>
        <p:spPr>
          <a:xfrm>
            <a:off x="311700" y="1152475"/>
            <a:ext cx="4622100" cy="3843000"/>
          </a:xfrm>
          <a:prstGeom prst="rect">
            <a:avLst/>
          </a:prstGeom>
          <a:noFill/>
          <a:ln>
            <a:noFill/>
          </a:ln>
        </p:spPr>
        <p:txBody>
          <a:bodyPr spcFirstLastPara="1" wrap="square" lIns="91425" tIns="91425" rIns="91425" bIns="91425" anchor="t" anchorCtr="0">
            <a:noAutofit/>
          </a:bodyPr>
          <a:lstStyle/>
          <a:p>
            <a:pPr marL="0" marR="0" lvl="0" indent="0" algn="l" rtl="0">
              <a:lnSpc>
                <a:spcPct val="107916"/>
              </a:lnSpc>
              <a:spcBef>
                <a:spcPts val="0"/>
              </a:spcBef>
              <a:spcAft>
                <a:spcPts val="0"/>
              </a:spcAft>
              <a:buClr>
                <a:schemeClr val="dk2"/>
              </a:buClr>
              <a:buSzPts val="1800"/>
              <a:buFont typeface="Arial"/>
              <a:buNone/>
            </a:pPr>
            <a:r>
              <a:rPr lang="en" sz="1400" b="0" i="0" u="none" strike="noStrike" cap="none">
                <a:solidFill>
                  <a:srgbClr val="000000"/>
                </a:solidFill>
                <a:latin typeface="Arial"/>
                <a:ea typeface="Arial"/>
                <a:cs typeface="Arial"/>
                <a:sym typeface="Arial"/>
              </a:rPr>
              <a:t>A security-related issue which represents a potential backdoor for attackers.</a:t>
            </a:r>
            <a:endParaRPr sz="1400" b="0" i="0" u="none" strike="noStrike" cap="none">
              <a:solidFill>
                <a:srgbClr val="000000"/>
              </a:solidFill>
              <a:latin typeface="Arial"/>
              <a:ea typeface="Arial"/>
              <a:cs typeface="Arial"/>
              <a:sym typeface="Arial"/>
            </a:endParaRPr>
          </a:p>
          <a:p>
            <a:pPr marL="0" marR="0" lvl="0" indent="0" algn="l" rtl="0">
              <a:lnSpc>
                <a:spcPct val="107916"/>
              </a:lnSpc>
              <a:spcBef>
                <a:spcPts val="800"/>
              </a:spcBef>
              <a:spcAft>
                <a:spcPts val="0"/>
              </a:spcAft>
              <a:buClr>
                <a:schemeClr val="dk2"/>
              </a:buClr>
              <a:buSzPts val="1800"/>
              <a:buFont typeface="Arial"/>
              <a:buNone/>
            </a:pPr>
            <a:r>
              <a:rPr lang="en" sz="1400" b="0" i="0" u="none" strike="noStrike" cap="none">
                <a:solidFill>
                  <a:srgbClr val="000000"/>
                </a:solidFill>
                <a:latin typeface="Arial"/>
                <a:ea typeface="Arial"/>
                <a:cs typeface="Arial"/>
                <a:sym typeface="Arial"/>
              </a:rPr>
              <a:t>Example:</a:t>
            </a:r>
            <a:endParaRPr sz="1400" b="0" i="0" u="none" strike="noStrike" cap="none">
              <a:solidFill>
                <a:srgbClr val="000000"/>
              </a:solidFill>
              <a:latin typeface="Arial"/>
              <a:ea typeface="Arial"/>
              <a:cs typeface="Arial"/>
              <a:sym typeface="Arial"/>
            </a:endParaRPr>
          </a:p>
          <a:p>
            <a:pPr marL="457200" marR="0" lvl="0" indent="-317500" algn="l" rtl="0">
              <a:lnSpc>
                <a:spcPct val="107916"/>
              </a:lnSpc>
              <a:spcBef>
                <a:spcPts val="800"/>
              </a:spcBef>
              <a:spcAft>
                <a:spcPts val="0"/>
              </a:spcAft>
              <a:buClr>
                <a:srgbClr val="000000"/>
              </a:buClr>
              <a:buSzPts val="1400"/>
              <a:buFont typeface="Arial"/>
              <a:buChar char="●"/>
            </a:pPr>
            <a:r>
              <a:rPr lang="en" sz="1400" b="0" i="0" u="none" strike="noStrike" cap="none">
                <a:solidFill>
                  <a:srgbClr val="000000"/>
                </a:solidFill>
                <a:latin typeface="Arial"/>
                <a:ea typeface="Arial"/>
                <a:cs typeface="Arial"/>
                <a:sym typeface="Arial"/>
              </a:rPr>
              <a:t>SQL binding mechanisms should be used</a:t>
            </a:r>
            <a:endParaRPr sz="1400" b="0" i="0" u="none" strike="noStrike" cap="none">
              <a:solidFill>
                <a:srgbClr val="000000"/>
              </a:solidFill>
              <a:latin typeface="Arial"/>
              <a:ea typeface="Arial"/>
              <a:cs typeface="Arial"/>
              <a:sym typeface="Arial"/>
            </a:endParaRPr>
          </a:p>
          <a:p>
            <a:pPr marL="914400" marR="0" lvl="1" indent="-317500" algn="l" rtl="0">
              <a:lnSpc>
                <a:spcPct val="107916"/>
              </a:lnSpc>
              <a:spcBef>
                <a:spcPts val="0"/>
              </a:spcBef>
              <a:spcAft>
                <a:spcPts val="0"/>
              </a:spcAft>
              <a:buClr>
                <a:srgbClr val="000000"/>
              </a:buClr>
              <a:buSzPts val="1400"/>
              <a:buFont typeface="Arial"/>
              <a:buChar char="○"/>
            </a:pPr>
            <a:r>
              <a:rPr lang="en" sz="1400" b="0" i="0" u="none" strike="noStrike" cap="none">
                <a:solidFill>
                  <a:srgbClr val="000000"/>
                </a:solidFill>
                <a:latin typeface="Arial"/>
                <a:ea typeface="Arial"/>
                <a:cs typeface="Arial"/>
                <a:sym typeface="Arial"/>
              </a:rPr>
              <a:t>Applications that execute SQL commands should neutralize any externally-provided values used in those commands.</a:t>
            </a:r>
            <a:endParaRPr sz="1400" b="0" i="0" u="none" strike="noStrike" cap="none">
              <a:solidFill>
                <a:srgbClr val="000000"/>
              </a:solidFill>
              <a:latin typeface="Arial"/>
              <a:ea typeface="Arial"/>
              <a:cs typeface="Arial"/>
              <a:sym typeface="Arial"/>
            </a:endParaRPr>
          </a:p>
          <a:p>
            <a:pPr marL="914400" marR="0" lvl="1" indent="-317500" algn="l" rtl="0">
              <a:lnSpc>
                <a:spcPct val="107916"/>
              </a:lnSpc>
              <a:spcBef>
                <a:spcPts val="0"/>
              </a:spcBef>
              <a:spcAft>
                <a:spcPts val="0"/>
              </a:spcAft>
              <a:buClr>
                <a:srgbClr val="000000"/>
              </a:buClr>
              <a:buSzPts val="1400"/>
              <a:buFont typeface="Arial"/>
              <a:buChar char="○"/>
            </a:pPr>
            <a:r>
              <a:rPr lang="en" sz="1400" b="0" i="0" u="none" strike="noStrike" cap="none">
                <a:solidFill>
                  <a:srgbClr val="000000"/>
                </a:solidFill>
                <a:latin typeface="Arial"/>
                <a:ea typeface="Arial"/>
                <a:cs typeface="Arial"/>
                <a:sym typeface="Arial"/>
              </a:rPr>
              <a:t>Failure to do so could allow an attacker to include input that changes the query so that unintended commands are executed, or sensitive data is exposed.</a:t>
            </a:r>
            <a:endParaRPr sz="1400" b="0" i="0" u="none" strike="noStrike" cap="none">
              <a:solidFill>
                <a:srgbClr val="000000"/>
              </a:solidFill>
              <a:latin typeface="Arial"/>
              <a:ea typeface="Arial"/>
              <a:cs typeface="Arial"/>
              <a:sym typeface="Arial"/>
            </a:endParaRPr>
          </a:p>
        </p:txBody>
      </p:sp>
      <p:sp>
        <p:nvSpPr>
          <p:cNvPr id="211" name="Shape 21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800"/>
              <a:buFont typeface="Arial"/>
              <a:buNone/>
            </a:pPr>
            <a:r>
              <a:rPr lang="en" sz="2800" b="0" i="0" u="none" strike="noStrike" cap="none">
                <a:solidFill>
                  <a:schemeClr val="dk1"/>
                </a:solidFill>
                <a:latin typeface="Arial"/>
                <a:ea typeface="Arial"/>
                <a:cs typeface="Arial"/>
                <a:sym typeface="Arial"/>
              </a:rPr>
              <a:t>Security Vulnerabilities (</a:t>
            </a:r>
            <a:r>
              <a:rPr lang="en"/>
              <a:t>SQUAAD</a:t>
            </a:r>
            <a:r>
              <a:rPr lang="en" sz="2800" b="0" i="0" u="none" strike="noStrike" cap="none">
                <a:solidFill>
                  <a:schemeClr val="dk1"/>
                </a:solidFill>
                <a:latin typeface="Arial"/>
                <a:ea typeface="Arial"/>
                <a:cs typeface="Arial"/>
                <a:sym typeface="Arial"/>
              </a:rPr>
              <a:t>)</a:t>
            </a:r>
            <a:endParaRPr sz="2800" b="0" i="0" u="none" strike="noStrike" cap="none">
              <a:solidFill>
                <a:schemeClr val="dk1"/>
              </a:solidFill>
              <a:latin typeface="Arial"/>
              <a:ea typeface="Arial"/>
              <a:cs typeface="Arial"/>
              <a:sym typeface="Arial"/>
            </a:endParaRPr>
          </a:p>
        </p:txBody>
      </p:sp>
      <p:sp>
        <p:nvSpPr>
          <p:cNvPr id="212" name="Shape 2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1000"/>
              <a:buFont typeface="Arial"/>
              <a:buNone/>
            </a:pPr>
            <a:fld id="{00000000-1234-1234-1234-123412341234}" type="slidenum">
              <a:rPr lang="en" sz="1000" b="0" i="0" u="none" strike="noStrike" cap="none">
                <a:solidFill>
                  <a:schemeClr val="dk2"/>
                </a:solidFill>
                <a:latin typeface="Arial"/>
                <a:ea typeface="Arial"/>
                <a:cs typeface="Arial"/>
                <a:sym typeface="Arial"/>
              </a:rPr>
              <a:t>17</a:t>
            </a:fld>
            <a:endParaRPr sz="1000" b="0" i="0" u="none" strike="noStrike" cap="none">
              <a:solidFill>
                <a:schemeClr val="dk2"/>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Shape 217"/>
          <p:cNvSpPr txBox="1">
            <a:spLocks noGrp="1"/>
          </p:cNvSpPr>
          <p:nvPr>
            <p:ph type="body" idx="1"/>
          </p:nvPr>
        </p:nvSpPr>
        <p:spPr>
          <a:xfrm>
            <a:off x="311700" y="1152475"/>
            <a:ext cx="4673700" cy="3416400"/>
          </a:xfrm>
          <a:prstGeom prst="rect">
            <a:avLst/>
          </a:prstGeom>
          <a:solidFill>
            <a:srgbClr val="FFFFFF"/>
          </a:solidFill>
          <a:ln>
            <a:noFill/>
          </a:ln>
        </p:spPr>
        <p:txBody>
          <a:bodyPr spcFirstLastPara="1" wrap="square" lIns="91425" tIns="91425" rIns="91425" bIns="91425" anchor="t" anchorCtr="0">
            <a:noAutofit/>
          </a:bodyPr>
          <a:lstStyle/>
          <a:p>
            <a:pPr marL="457200" marR="0" lvl="0" indent="-342900" algn="l" rtl="0">
              <a:lnSpc>
                <a:spcPct val="115000"/>
              </a:lnSpc>
              <a:spcBef>
                <a:spcPts val="0"/>
              </a:spcBef>
              <a:spcAft>
                <a:spcPts val="0"/>
              </a:spcAft>
              <a:buClr>
                <a:schemeClr val="dk2"/>
              </a:buClr>
              <a:buSzPts val="1800"/>
              <a:buFont typeface="Arial"/>
              <a:buChar char="●"/>
            </a:pPr>
            <a:r>
              <a:rPr lang="en" sz="1800" b="1" i="0" u="none" strike="noStrike" cap="none">
                <a:solidFill>
                  <a:schemeClr val="dk2"/>
                </a:solidFill>
                <a:latin typeface="Arial"/>
                <a:ea typeface="Arial"/>
                <a:cs typeface="Arial"/>
                <a:sym typeface="Arial"/>
              </a:rPr>
              <a:t>Success Criteria</a:t>
            </a:r>
            <a:r>
              <a:rPr lang="en" sz="1800" b="0" i="0" u="none" strike="noStrike" cap="none">
                <a:solidFill>
                  <a:schemeClr val="dk2"/>
                </a:solidFill>
                <a:latin typeface="Arial"/>
                <a:ea typeface="Arial"/>
                <a:cs typeface="Arial"/>
                <a:sym typeface="Arial"/>
              </a:rPr>
              <a:t> of the Evidence in</a:t>
            </a:r>
            <a:endParaRPr sz="1800" b="0" i="0" u="none" strike="noStrike" cap="none">
              <a:solidFill>
                <a:schemeClr val="dk2"/>
              </a:solidFill>
              <a:latin typeface="Arial"/>
              <a:ea typeface="Arial"/>
              <a:cs typeface="Arial"/>
              <a:sym typeface="Arial"/>
            </a:endParaRPr>
          </a:p>
          <a:p>
            <a:pPr marL="457200" marR="0" lvl="0" indent="0" algn="l" rtl="0">
              <a:lnSpc>
                <a:spcPct val="115000"/>
              </a:lnSpc>
              <a:spcBef>
                <a:spcPts val="1600"/>
              </a:spcBef>
              <a:spcAft>
                <a:spcPts val="1600"/>
              </a:spcAft>
              <a:buClr>
                <a:schemeClr val="dk2"/>
              </a:buClr>
              <a:buSzPts val="1800"/>
              <a:buFont typeface="Arial"/>
              <a:buNone/>
            </a:pPr>
            <a:r>
              <a:rPr lang="en" sz="2400" b="1" i="0" u="none" strike="noStrike" cap="none">
                <a:solidFill>
                  <a:schemeClr val="dk2"/>
                </a:solidFill>
                <a:latin typeface="Arial"/>
                <a:ea typeface="Arial"/>
                <a:cs typeface="Arial"/>
                <a:sym typeface="Arial"/>
              </a:rPr>
              <a:t>    TR4</a:t>
            </a:r>
            <a:endParaRPr sz="2400" b="1" i="0" u="none" strike="noStrike" cap="none">
              <a:solidFill>
                <a:schemeClr val="dk2"/>
              </a:solidFill>
              <a:latin typeface="Arial"/>
              <a:ea typeface="Arial"/>
              <a:cs typeface="Arial"/>
              <a:sym typeface="Arial"/>
            </a:endParaRPr>
          </a:p>
        </p:txBody>
      </p:sp>
      <p:sp>
        <p:nvSpPr>
          <p:cNvPr id="218" name="Shape 21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800"/>
              <a:buFont typeface="Arial"/>
              <a:buNone/>
            </a:pPr>
            <a:r>
              <a:rPr lang="en" sz="2800" b="0" i="0" u="none" strike="noStrike" cap="none">
                <a:solidFill>
                  <a:schemeClr val="dk1"/>
                </a:solidFill>
                <a:latin typeface="Arial"/>
                <a:ea typeface="Arial"/>
                <a:cs typeface="Arial"/>
                <a:sym typeface="Arial"/>
              </a:rPr>
              <a:t>Evidence Criteria</a:t>
            </a:r>
            <a:endParaRPr sz="2800" b="0" i="0" u="none" strike="noStrike" cap="none">
              <a:solidFill>
                <a:schemeClr val="dk1"/>
              </a:solidFill>
              <a:latin typeface="Arial"/>
              <a:ea typeface="Arial"/>
              <a:cs typeface="Arial"/>
              <a:sym typeface="Arial"/>
            </a:endParaRPr>
          </a:p>
        </p:txBody>
      </p:sp>
      <p:grpSp>
        <p:nvGrpSpPr>
          <p:cNvPr id="219" name="Shape 219"/>
          <p:cNvGrpSpPr/>
          <p:nvPr/>
        </p:nvGrpSpPr>
        <p:grpSpPr>
          <a:xfrm>
            <a:off x="883782" y="1629595"/>
            <a:ext cx="327623" cy="276994"/>
            <a:chOff x="2217938" y="1197125"/>
            <a:chExt cx="707762" cy="703208"/>
          </a:xfrm>
        </p:grpSpPr>
        <p:sp>
          <p:nvSpPr>
            <p:cNvPr id="220" name="Shape 220"/>
            <p:cNvSpPr/>
            <p:nvPr/>
          </p:nvSpPr>
          <p:spPr>
            <a:xfrm>
              <a:off x="2228500" y="1197125"/>
              <a:ext cx="697200" cy="105600"/>
            </a:xfrm>
            <a:prstGeom prst="rect">
              <a:avLst/>
            </a:prstGeom>
            <a:solidFill>
              <a:srgbClr val="999999"/>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221" name="Shape 221"/>
            <p:cNvSpPr/>
            <p:nvPr/>
          </p:nvSpPr>
          <p:spPr>
            <a:xfrm rot="5400000">
              <a:off x="1922138" y="1498933"/>
              <a:ext cx="697200" cy="105600"/>
            </a:xfrm>
            <a:prstGeom prst="rect">
              <a:avLst/>
            </a:prstGeom>
            <a:solidFill>
              <a:srgbClr val="999999"/>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grpSp>
      <p:grpSp>
        <p:nvGrpSpPr>
          <p:cNvPr id="222" name="Shape 222"/>
          <p:cNvGrpSpPr/>
          <p:nvPr/>
        </p:nvGrpSpPr>
        <p:grpSpPr>
          <a:xfrm rot="10800000">
            <a:off x="1778206" y="1945076"/>
            <a:ext cx="327623" cy="276994"/>
            <a:chOff x="2217938" y="1197125"/>
            <a:chExt cx="707762" cy="703208"/>
          </a:xfrm>
        </p:grpSpPr>
        <p:sp>
          <p:nvSpPr>
            <p:cNvPr id="223" name="Shape 223"/>
            <p:cNvSpPr/>
            <p:nvPr/>
          </p:nvSpPr>
          <p:spPr>
            <a:xfrm>
              <a:off x="2228500" y="1197125"/>
              <a:ext cx="697200" cy="105600"/>
            </a:xfrm>
            <a:prstGeom prst="rect">
              <a:avLst/>
            </a:prstGeom>
            <a:solidFill>
              <a:srgbClr val="999999"/>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224" name="Shape 224"/>
            <p:cNvSpPr/>
            <p:nvPr/>
          </p:nvSpPr>
          <p:spPr>
            <a:xfrm rot="5400000">
              <a:off x="1922138" y="1498933"/>
              <a:ext cx="697200" cy="105600"/>
            </a:xfrm>
            <a:prstGeom prst="rect">
              <a:avLst/>
            </a:prstGeom>
            <a:solidFill>
              <a:srgbClr val="999999"/>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grpSp>
      <p:grpSp>
        <p:nvGrpSpPr>
          <p:cNvPr id="225" name="Shape 225"/>
          <p:cNvGrpSpPr/>
          <p:nvPr/>
        </p:nvGrpSpPr>
        <p:grpSpPr>
          <a:xfrm>
            <a:off x="1954940" y="2223668"/>
            <a:ext cx="3488493" cy="2843802"/>
            <a:chOff x="1006855" y="1897474"/>
            <a:chExt cx="3907800" cy="3110700"/>
          </a:xfrm>
        </p:grpSpPr>
        <p:pic>
          <p:nvPicPr>
            <p:cNvPr id="226" name="Shape 226"/>
            <p:cNvPicPr preferRelativeResize="0"/>
            <p:nvPr/>
          </p:nvPicPr>
          <p:blipFill rotWithShape="1">
            <a:blip r:embed="rId3">
              <a:alphaModFix/>
            </a:blip>
            <a:srcRect l="39668" r="1476"/>
            <a:stretch/>
          </p:blipFill>
          <p:spPr>
            <a:xfrm>
              <a:off x="1006855" y="1979831"/>
              <a:ext cx="3907800" cy="2946000"/>
            </a:xfrm>
            <a:prstGeom prst="foldedCorner">
              <a:avLst>
                <a:gd name="adj" fmla="val 16667"/>
              </a:avLst>
            </a:prstGeom>
            <a:noFill/>
            <a:ln>
              <a:noFill/>
            </a:ln>
          </p:spPr>
        </p:pic>
        <p:sp>
          <p:nvSpPr>
            <p:cNvPr id="227" name="Shape 227"/>
            <p:cNvSpPr/>
            <p:nvPr/>
          </p:nvSpPr>
          <p:spPr>
            <a:xfrm>
              <a:off x="2278245" y="1897474"/>
              <a:ext cx="1365000" cy="3110700"/>
            </a:xfrm>
            <a:prstGeom prst="rect">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228" name="Shape 228"/>
          <p:cNvPicPr preferRelativeResize="0"/>
          <p:nvPr/>
        </p:nvPicPr>
        <p:blipFill rotWithShape="1">
          <a:blip r:embed="rId4">
            <a:alphaModFix/>
          </a:blip>
          <a:srcRect/>
          <a:stretch/>
        </p:blipFill>
        <p:spPr>
          <a:xfrm>
            <a:off x="5544850" y="934831"/>
            <a:ext cx="3371100" cy="4057200"/>
          </a:xfrm>
          <a:prstGeom prst="foldedCorner">
            <a:avLst>
              <a:gd name="adj" fmla="val 9090"/>
            </a:avLst>
          </a:prstGeom>
          <a:noFill/>
          <a:ln>
            <a:noFill/>
          </a:ln>
        </p:spPr>
      </p:pic>
      <p:sp>
        <p:nvSpPr>
          <p:cNvPr id="229" name="Shape 22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1000"/>
              <a:buFont typeface="Arial"/>
              <a:buNone/>
            </a:pPr>
            <a:fld id="{00000000-1234-1234-1234-123412341234}" type="slidenum">
              <a:rPr lang="en" sz="1000" b="0" i="0" u="none" strike="noStrike" cap="none">
                <a:solidFill>
                  <a:schemeClr val="dk2"/>
                </a:solidFill>
                <a:latin typeface="Arial"/>
                <a:ea typeface="Arial"/>
                <a:cs typeface="Arial"/>
                <a:sym typeface="Arial"/>
              </a:rPr>
              <a:t>18</a:t>
            </a:fld>
            <a:endParaRPr sz="1000" b="0" i="0" u="none" strike="noStrike" cap="none">
              <a:solidFill>
                <a:schemeClr val="dk2"/>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Shape 234"/>
          <p:cNvSpPr txBox="1">
            <a:spLocks noGrp="1"/>
          </p:cNvSpPr>
          <p:nvPr>
            <p:ph type="title"/>
          </p:nvPr>
        </p:nvSpPr>
        <p:spPr>
          <a:xfrm>
            <a:off x="311700" y="204150"/>
            <a:ext cx="8520600" cy="948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800"/>
              <a:buFont typeface="Arial"/>
              <a:buNone/>
            </a:pPr>
            <a:r>
              <a:rPr lang="en" sz="2800" b="0" i="0" u="none" strike="noStrike" cap="none">
                <a:solidFill>
                  <a:schemeClr val="dk1"/>
                </a:solidFill>
                <a:latin typeface="Arial"/>
                <a:ea typeface="Arial"/>
                <a:cs typeface="Arial"/>
                <a:sym typeface="Arial"/>
              </a:rPr>
              <a:t>Quality Management Database </a:t>
            </a:r>
            <a:endParaRPr sz="28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800"/>
              <a:buFont typeface="Arial"/>
              <a:buNone/>
            </a:pPr>
            <a:r>
              <a:rPr lang="en" sz="2400" b="0" i="0" u="none" strike="noStrike" cap="none">
                <a:solidFill>
                  <a:schemeClr val="dk1"/>
                </a:solidFill>
                <a:latin typeface="Arial"/>
                <a:ea typeface="Arial"/>
                <a:cs typeface="Arial"/>
                <a:sym typeface="Arial"/>
              </a:rPr>
              <a:t>From Huawei’s DNA</a:t>
            </a:r>
            <a:endParaRPr sz="2400" b="0" i="0" u="none" strike="noStrike" cap="none">
              <a:solidFill>
                <a:schemeClr val="dk1"/>
              </a:solidFill>
              <a:latin typeface="Arial"/>
              <a:ea typeface="Arial"/>
              <a:cs typeface="Arial"/>
              <a:sym typeface="Arial"/>
            </a:endParaRPr>
          </a:p>
        </p:txBody>
      </p:sp>
      <p:sp>
        <p:nvSpPr>
          <p:cNvPr id="235" name="Shape 235"/>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p>
            <a:pPr marL="0" marR="0" lvl="0" indent="0" algn="l" rtl="0">
              <a:lnSpc>
                <a:spcPct val="107916"/>
              </a:lnSpc>
              <a:spcBef>
                <a:spcPts val="0"/>
              </a:spcBef>
              <a:spcAft>
                <a:spcPts val="0"/>
              </a:spcAft>
              <a:buClr>
                <a:schemeClr val="dk2"/>
              </a:buClr>
              <a:buSzPts val="1800"/>
              <a:buFont typeface="Arial"/>
              <a:buNone/>
            </a:pPr>
            <a:r>
              <a:rPr lang="en" sz="1800" b="1" i="0" u="none" strike="noStrike" cap="none">
                <a:solidFill>
                  <a:srgbClr val="000000"/>
                </a:solidFill>
                <a:latin typeface="Arial"/>
                <a:ea typeface="Arial"/>
                <a:cs typeface="Arial"/>
                <a:sym typeface="Arial"/>
              </a:rPr>
              <a:t>5 Factors</a:t>
            </a:r>
            <a:r>
              <a:rPr lang="en" sz="1800" b="0" i="0" u="none" strike="noStrike" cap="none">
                <a:solidFill>
                  <a:srgbClr val="000000"/>
                </a:solidFill>
                <a:latin typeface="Arial"/>
                <a:ea typeface="Arial"/>
                <a:cs typeface="Arial"/>
                <a:sym typeface="Arial"/>
              </a:rPr>
              <a:t> can be used in the current model</a:t>
            </a:r>
            <a:endParaRPr sz="1800" b="0" i="0" u="none" strike="noStrike" cap="none">
              <a:solidFill>
                <a:srgbClr val="000000"/>
              </a:solidFill>
              <a:latin typeface="Arial"/>
              <a:ea typeface="Arial"/>
              <a:cs typeface="Arial"/>
              <a:sym typeface="Arial"/>
            </a:endParaRPr>
          </a:p>
          <a:p>
            <a:pPr marL="457200" marR="0" lvl="0" indent="-342900" algn="l" rtl="0">
              <a:lnSpc>
                <a:spcPct val="107916"/>
              </a:lnSpc>
              <a:spcBef>
                <a:spcPts val="800"/>
              </a:spcBef>
              <a:spcAft>
                <a:spcPts val="0"/>
              </a:spcAft>
              <a:buClr>
                <a:srgbClr val="000000"/>
              </a:buClr>
              <a:buSzPts val="1800"/>
              <a:buFont typeface="Arial"/>
              <a:buChar char="●"/>
            </a:pPr>
            <a:r>
              <a:rPr lang="en" sz="1800" b="1" i="0" u="none" strike="noStrike" cap="none">
                <a:solidFill>
                  <a:schemeClr val="dk2"/>
                </a:solidFill>
                <a:latin typeface="Arial"/>
                <a:ea typeface="Arial"/>
                <a:cs typeface="Arial"/>
                <a:sym typeface="Arial"/>
              </a:rPr>
              <a:t>FCR (feature completion rate)</a:t>
            </a:r>
            <a:endParaRPr sz="1800" b="1" i="0" u="none" strike="noStrike" cap="none">
              <a:solidFill>
                <a:schemeClr val="dk2"/>
              </a:solidFill>
              <a:latin typeface="Arial"/>
              <a:ea typeface="Arial"/>
              <a:cs typeface="Arial"/>
              <a:sym typeface="Arial"/>
            </a:endParaRPr>
          </a:p>
          <a:p>
            <a:pPr marL="457200" marR="0" lvl="0" indent="-342900" algn="l" rtl="0">
              <a:lnSpc>
                <a:spcPct val="115000"/>
              </a:lnSpc>
              <a:spcBef>
                <a:spcPts val="0"/>
              </a:spcBef>
              <a:spcAft>
                <a:spcPts val="0"/>
              </a:spcAft>
              <a:buClr>
                <a:srgbClr val="000000"/>
              </a:buClr>
              <a:buSzPts val="1800"/>
              <a:buFont typeface="Arial"/>
              <a:buChar char="●"/>
            </a:pPr>
            <a:r>
              <a:rPr lang="en" sz="1800" b="1" i="0" u="none" strike="noStrike" cap="none">
                <a:solidFill>
                  <a:schemeClr val="dk2"/>
                </a:solidFill>
                <a:latin typeface="Arial"/>
                <a:ea typeface="Arial"/>
                <a:cs typeface="Arial"/>
                <a:sym typeface="Arial"/>
              </a:rPr>
              <a:t>CD (number of code defects)</a:t>
            </a:r>
            <a:endParaRPr sz="1800" b="1" i="0" u="none" strike="noStrike" cap="none">
              <a:solidFill>
                <a:schemeClr val="dk2"/>
              </a:solidFill>
              <a:latin typeface="Arial"/>
              <a:ea typeface="Arial"/>
              <a:cs typeface="Arial"/>
              <a:sym typeface="Arial"/>
            </a:endParaRPr>
          </a:p>
          <a:p>
            <a:pPr marL="457200" marR="0" lvl="0" indent="-342900" algn="l" rtl="0">
              <a:lnSpc>
                <a:spcPct val="115000"/>
              </a:lnSpc>
              <a:spcBef>
                <a:spcPts val="0"/>
              </a:spcBef>
              <a:spcAft>
                <a:spcPts val="0"/>
              </a:spcAft>
              <a:buClr>
                <a:schemeClr val="dk2"/>
              </a:buClr>
              <a:buSzPts val="1800"/>
              <a:buFont typeface="Arial"/>
              <a:buChar char="●"/>
            </a:pPr>
            <a:r>
              <a:rPr lang="en" sz="1800" b="1" i="0" u="none" strike="noStrike" cap="none">
                <a:solidFill>
                  <a:schemeClr val="dk2"/>
                </a:solidFill>
                <a:latin typeface="Arial"/>
                <a:ea typeface="Arial"/>
                <a:cs typeface="Arial"/>
                <a:sym typeface="Arial"/>
              </a:rPr>
              <a:t>ISS (number of reported issues at the feature level)</a:t>
            </a:r>
            <a:endParaRPr sz="1800" b="1" i="0" u="none" strike="noStrike" cap="none">
              <a:solidFill>
                <a:schemeClr val="dk2"/>
              </a:solidFill>
              <a:latin typeface="Arial"/>
              <a:ea typeface="Arial"/>
              <a:cs typeface="Arial"/>
              <a:sym typeface="Arial"/>
            </a:endParaRPr>
          </a:p>
          <a:p>
            <a:pPr marL="457200" marR="0" lvl="0" indent="-342900" algn="l" rtl="0">
              <a:lnSpc>
                <a:spcPct val="115000"/>
              </a:lnSpc>
              <a:spcBef>
                <a:spcPts val="0"/>
              </a:spcBef>
              <a:spcAft>
                <a:spcPts val="0"/>
              </a:spcAft>
              <a:buClr>
                <a:schemeClr val="dk2"/>
              </a:buClr>
              <a:buSzPts val="1800"/>
              <a:buFont typeface="Arial"/>
              <a:buChar char="●"/>
            </a:pPr>
            <a:r>
              <a:rPr lang="en" sz="1800" b="1" i="0" u="none" strike="noStrike" cap="none">
                <a:solidFill>
                  <a:schemeClr val="dk2"/>
                </a:solidFill>
                <a:latin typeface="Arial"/>
                <a:ea typeface="Arial"/>
                <a:cs typeface="Arial"/>
                <a:sym typeface="Arial"/>
              </a:rPr>
              <a:t>ISRR (issue removal rate)</a:t>
            </a:r>
            <a:endParaRPr sz="1800" b="1" i="0" u="none" strike="noStrike" cap="none">
              <a:solidFill>
                <a:schemeClr val="dk2"/>
              </a:solidFill>
              <a:latin typeface="Arial"/>
              <a:ea typeface="Arial"/>
              <a:cs typeface="Arial"/>
              <a:sym typeface="Arial"/>
            </a:endParaRPr>
          </a:p>
          <a:p>
            <a:pPr marL="457200" marR="0" lvl="0" indent="-342900" algn="l" rtl="0">
              <a:lnSpc>
                <a:spcPct val="115000"/>
              </a:lnSpc>
              <a:spcBef>
                <a:spcPts val="0"/>
              </a:spcBef>
              <a:spcAft>
                <a:spcPts val="0"/>
              </a:spcAft>
              <a:buClr>
                <a:srgbClr val="000000"/>
              </a:buClr>
              <a:buSzPts val="1800"/>
              <a:buFont typeface="Arial"/>
              <a:buChar char="●"/>
            </a:pPr>
            <a:r>
              <a:rPr lang="en" sz="1800" b="1" i="0" u="none" strike="noStrike" cap="none">
                <a:solidFill>
                  <a:schemeClr val="dk2"/>
                </a:solidFill>
                <a:latin typeface="Arial"/>
                <a:ea typeface="Arial"/>
                <a:cs typeface="Arial"/>
                <a:sym typeface="Arial"/>
              </a:rPr>
              <a:t>DRR (defect removal rate)</a:t>
            </a:r>
            <a:endParaRPr sz="1800" b="1" i="0" u="none" strike="noStrike" cap="none">
              <a:solidFill>
                <a:srgbClr val="000000"/>
              </a:solidFill>
              <a:latin typeface="Arial"/>
              <a:ea typeface="Arial"/>
              <a:cs typeface="Arial"/>
              <a:sym typeface="Arial"/>
            </a:endParaRPr>
          </a:p>
        </p:txBody>
      </p:sp>
      <p:pic>
        <p:nvPicPr>
          <p:cNvPr id="236" name="Shape 236"/>
          <p:cNvPicPr preferRelativeResize="0"/>
          <p:nvPr/>
        </p:nvPicPr>
        <p:blipFill rotWithShape="1">
          <a:blip r:embed="rId3">
            <a:alphaModFix/>
          </a:blip>
          <a:srcRect/>
          <a:stretch/>
        </p:blipFill>
        <p:spPr>
          <a:xfrm>
            <a:off x="3778000" y="2590250"/>
            <a:ext cx="5366000" cy="2553250"/>
          </a:xfrm>
          <a:prstGeom prst="rect">
            <a:avLst/>
          </a:prstGeom>
          <a:noFill/>
          <a:ln>
            <a:noFill/>
          </a:ln>
        </p:spPr>
      </p:pic>
      <p:grpSp>
        <p:nvGrpSpPr>
          <p:cNvPr id="237" name="Shape 237"/>
          <p:cNvGrpSpPr/>
          <p:nvPr/>
        </p:nvGrpSpPr>
        <p:grpSpPr>
          <a:xfrm>
            <a:off x="1284424" y="3753256"/>
            <a:ext cx="1419401" cy="666483"/>
            <a:chOff x="1284424" y="3753256"/>
            <a:chExt cx="1419401" cy="666483"/>
          </a:xfrm>
        </p:grpSpPr>
        <p:grpSp>
          <p:nvGrpSpPr>
            <p:cNvPr id="238" name="Shape 238"/>
            <p:cNvGrpSpPr/>
            <p:nvPr/>
          </p:nvGrpSpPr>
          <p:grpSpPr>
            <a:xfrm>
              <a:off x="1284424" y="3753256"/>
              <a:ext cx="327623" cy="276994"/>
              <a:chOff x="2217938" y="1197125"/>
              <a:chExt cx="707762" cy="703208"/>
            </a:xfrm>
          </p:grpSpPr>
          <p:sp>
            <p:nvSpPr>
              <p:cNvPr id="239" name="Shape 239"/>
              <p:cNvSpPr/>
              <p:nvPr/>
            </p:nvSpPr>
            <p:spPr>
              <a:xfrm>
                <a:off x="2228500" y="1197125"/>
                <a:ext cx="697200" cy="105600"/>
              </a:xfrm>
              <a:prstGeom prst="rect">
                <a:avLst/>
              </a:prstGeom>
              <a:solidFill>
                <a:srgbClr val="999999"/>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240" name="Shape 240"/>
              <p:cNvSpPr/>
              <p:nvPr/>
            </p:nvSpPr>
            <p:spPr>
              <a:xfrm rot="5400000">
                <a:off x="1922138" y="1498933"/>
                <a:ext cx="697200" cy="105600"/>
              </a:xfrm>
              <a:prstGeom prst="rect">
                <a:avLst/>
              </a:prstGeom>
              <a:solidFill>
                <a:srgbClr val="999999"/>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grpSp>
        <p:grpSp>
          <p:nvGrpSpPr>
            <p:cNvPr id="241" name="Shape 241"/>
            <p:cNvGrpSpPr/>
            <p:nvPr/>
          </p:nvGrpSpPr>
          <p:grpSpPr>
            <a:xfrm rot="10800000">
              <a:off x="2376202" y="4142745"/>
              <a:ext cx="327623" cy="276994"/>
              <a:chOff x="2217938" y="1197125"/>
              <a:chExt cx="707762" cy="703208"/>
            </a:xfrm>
          </p:grpSpPr>
          <p:sp>
            <p:nvSpPr>
              <p:cNvPr id="242" name="Shape 242"/>
              <p:cNvSpPr/>
              <p:nvPr/>
            </p:nvSpPr>
            <p:spPr>
              <a:xfrm>
                <a:off x="2228500" y="1197125"/>
                <a:ext cx="697200" cy="105600"/>
              </a:xfrm>
              <a:prstGeom prst="rect">
                <a:avLst/>
              </a:prstGeom>
              <a:solidFill>
                <a:srgbClr val="999999"/>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243" name="Shape 243"/>
              <p:cNvSpPr/>
              <p:nvPr/>
            </p:nvSpPr>
            <p:spPr>
              <a:xfrm rot="5400000">
                <a:off x="1922138" y="1498933"/>
                <a:ext cx="697200" cy="105600"/>
              </a:xfrm>
              <a:prstGeom prst="rect">
                <a:avLst/>
              </a:prstGeom>
              <a:solidFill>
                <a:srgbClr val="999999"/>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grpSp>
      </p:grpSp>
      <p:sp>
        <p:nvSpPr>
          <p:cNvPr id="244" name="Shape 244"/>
          <p:cNvSpPr txBox="1"/>
          <p:nvPr/>
        </p:nvSpPr>
        <p:spPr>
          <a:xfrm>
            <a:off x="1507860" y="3773288"/>
            <a:ext cx="9972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1" i="0" u="none" strike="noStrike" cap="none">
                <a:solidFill>
                  <a:srgbClr val="000000"/>
                </a:solidFill>
                <a:latin typeface="Arial"/>
                <a:ea typeface="Arial"/>
                <a:cs typeface="Arial"/>
                <a:sym typeface="Arial"/>
              </a:rPr>
              <a:t>TR4</a:t>
            </a:r>
            <a:endParaRPr sz="3000" b="1" i="0" u="none" strike="noStrike" cap="none">
              <a:solidFill>
                <a:srgbClr val="000000"/>
              </a:solidFill>
              <a:latin typeface="Arial"/>
              <a:ea typeface="Arial"/>
              <a:cs typeface="Arial"/>
              <a:sym typeface="Arial"/>
            </a:endParaRPr>
          </a:p>
        </p:txBody>
      </p:sp>
      <p:sp>
        <p:nvSpPr>
          <p:cNvPr id="245" name="Shape 24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1000"/>
              <a:buFont typeface="Arial"/>
              <a:buNone/>
            </a:pPr>
            <a:fld id="{00000000-1234-1234-1234-123412341234}" type="slidenum">
              <a:rPr lang="en" sz="1000" b="0" i="0" u="none" strike="noStrike" cap="none">
                <a:solidFill>
                  <a:schemeClr val="dk2"/>
                </a:solidFill>
                <a:latin typeface="Arial"/>
                <a:ea typeface="Arial"/>
                <a:cs typeface="Arial"/>
                <a:sym typeface="Arial"/>
              </a:rPr>
              <a:t>19</a:t>
            </a:fld>
            <a:endParaRPr sz="1000" b="0" i="0" u="none" strike="noStrike" cap="none">
              <a:solidFill>
                <a:schemeClr val="dk2"/>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Shape 61"/>
          <p:cNvSpPr txBox="1">
            <a:spLocks noGrp="1"/>
          </p:cNvSpPr>
          <p:nvPr>
            <p:ph type="title"/>
          </p:nvPr>
        </p:nvSpPr>
        <p:spPr>
          <a:xfrm>
            <a:off x="311700" y="170375"/>
            <a:ext cx="8520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800"/>
              <a:buFont typeface="Arial"/>
              <a:buNone/>
            </a:pPr>
            <a:r>
              <a:rPr lang="en" sz="2800" b="0" i="0" u="none" strike="noStrike" cap="none">
                <a:solidFill>
                  <a:schemeClr val="dk1"/>
                </a:solidFill>
                <a:latin typeface="Arial"/>
                <a:ea typeface="Arial"/>
                <a:cs typeface="Arial"/>
                <a:sym typeface="Arial"/>
              </a:rPr>
              <a:t>Scope &amp; System Architecture</a:t>
            </a:r>
            <a:endParaRPr sz="2800" b="0" i="0" u="none" strike="noStrike" cap="none">
              <a:solidFill>
                <a:schemeClr val="dk1"/>
              </a:solidFill>
              <a:latin typeface="Arial"/>
              <a:ea typeface="Arial"/>
              <a:cs typeface="Arial"/>
              <a:sym typeface="Arial"/>
            </a:endParaRPr>
          </a:p>
        </p:txBody>
      </p:sp>
      <p:sp>
        <p:nvSpPr>
          <p:cNvPr id="62" name="Shape 6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1000"/>
              <a:buFont typeface="Arial"/>
              <a:buNone/>
            </a:pPr>
            <a:fld id="{00000000-1234-1234-1234-123412341234}" type="slidenum">
              <a:rPr lang="en" sz="1000" b="0" i="0" u="none" strike="noStrike" cap="none">
                <a:solidFill>
                  <a:schemeClr val="dk2"/>
                </a:solidFill>
                <a:latin typeface="Arial"/>
                <a:ea typeface="Arial"/>
                <a:cs typeface="Arial"/>
                <a:sym typeface="Arial"/>
              </a:rPr>
              <a:t>2</a:t>
            </a:fld>
            <a:endParaRPr sz="1000" b="0" i="0" u="none" strike="noStrike" cap="none">
              <a:solidFill>
                <a:schemeClr val="dk2"/>
              </a:solidFill>
              <a:latin typeface="Arial"/>
              <a:ea typeface="Arial"/>
              <a:cs typeface="Arial"/>
              <a:sym typeface="Arial"/>
            </a:endParaRPr>
          </a:p>
        </p:txBody>
      </p:sp>
      <p:pic>
        <p:nvPicPr>
          <p:cNvPr id="63" name="Shape 63"/>
          <p:cNvPicPr preferRelativeResize="0"/>
          <p:nvPr/>
        </p:nvPicPr>
        <p:blipFill rotWithShape="1">
          <a:blip r:embed="rId3">
            <a:alphaModFix/>
          </a:blip>
          <a:srcRect/>
          <a:stretch/>
        </p:blipFill>
        <p:spPr>
          <a:xfrm>
            <a:off x="414550" y="834713"/>
            <a:ext cx="6839950" cy="3224325"/>
          </a:xfrm>
          <a:prstGeom prst="rect">
            <a:avLst/>
          </a:prstGeom>
          <a:noFill/>
          <a:ln>
            <a:noFill/>
          </a:ln>
        </p:spPr>
      </p:pic>
      <p:pic>
        <p:nvPicPr>
          <p:cNvPr id="64" name="Shape 64"/>
          <p:cNvPicPr preferRelativeResize="0"/>
          <p:nvPr/>
        </p:nvPicPr>
        <p:blipFill rotWithShape="1">
          <a:blip r:embed="rId4">
            <a:alphaModFix/>
          </a:blip>
          <a:srcRect/>
          <a:stretch/>
        </p:blipFill>
        <p:spPr>
          <a:xfrm>
            <a:off x="1460675" y="4150700"/>
            <a:ext cx="7242775" cy="9928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Shape 250"/>
          <p:cNvSpPr txBox="1">
            <a:spLocks noGrp="1"/>
          </p:cNvSpPr>
          <p:nvPr>
            <p:ph type="body" idx="1"/>
          </p:nvPr>
        </p:nvSpPr>
        <p:spPr>
          <a:xfrm>
            <a:off x="311700" y="1152475"/>
            <a:ext cx="8520600" cy="3843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2"/>
              </a:buClr>
              <a:buSzPts val="1800"/>
              <a:buFont typeface="Arial"/>
              <a:buNone/>
            </a:pPr>
            <a:r>
              <a:rPr lang="en" sz="1800" b="1" i="0" u="none" strike="noStrike" cap="none">
                <a:solidFill>
                  <a:srgbClr val="000000"/>
                </a:solidFill>
                <a:latin typeface="Arial"/>
                <a:ea typeface="Arial"/>
                <a:cs typeface="Arial"/>
                <a:sym typeface="Arial"/>
              </a:rPr>
              <a:t>Understanding </a:t>
            </a:r>
            <a:r>
              <a:rPr lang="en" b="1">
                <a:solidFill>
                  <a:srgbClr val="000000"/>
                </a:solidFill>
              </a:rPr>
              <a:t>Issue Resolution Status</a:t>
            </a:r>
            <a:endParaRPr sz="1800" b="0" i="0" u="none" strike="noStrike" cap="none">
              <a:solidFill>
                <a:srgbClr val="000000"/>
              </a:solidFill>
              <a:latin typeface="Arial"/>
              <a:ea typeface="Arial"/>
              <a:cs typeface="Arial"/>
              <a:sym typeface="Arial"/>
            </a:endParaRPr>
          </a:p>
          <a:p>
            <a:pPr marL="457200" marR="0" lvl="0" indent="-317500" algn="l" rtl="0">
              <a:lnSpc>
                <a:spcPct val="107916"/>
              </a:lnSpc>
              <a:spcBef>
                <a:spcPts val="0"/>
              </a:spcBef>
              <a:spcAft>
                <a:spcPts val="0"/>
              </a:spcAft>
              <a:buClr>
                <a:schemeClr val="dk1"/>
              </a:buClr>
              <a:buSzPts val="1400"/>
              <a:buFont typeface="Arial"/>
              <a:buChar char="●"/>
            </a:pPr>
            <a:r>
              <a:rPr lang="en">
                <a:solidFill>
                  <a:schemeClr val="dk1"/>
                </a:solidFill>
              </a:rPr>
              <a:t>Collect information from JIRA and categorized by milestone</a:t>
            </a:r>
            <a:endParaRPr>
              <a:solidFill>
                <a:schemeClr val="dk1"/>
              </a:solidFill>
            </a:endParaRPr>
          </a:p>
          <a:p>
            <a:pPr marL="914400" marR="0" lvl="1" indent="-317500" algn="l" rtl="0">
              <a:lnSpc>
                <a:spcPct val="107916"/>
              </a:lnSpc>
              <a:spcBef>
                <a:spcPts val="0"/>
              </a:spcBef>
              <a:spcAft>
                <a:spcPts val="0"/>
              </a:spcAft>
              <a:buClr>
                <a:schemeClr val="dk1"/>
              </a:buClr>
              <a:buSzPts val="1400"/>
              <a:buFont typeface="Arial"/>
              <a:buChar char="○"/>
            </a:pPr>
            <a:r>
              <a:rPr lang="en">
                <a:solidFill>
                  <a:schemeClr val="dk1"/>
                </a:solidFill>
              </a:rPr>
              <a:t>Get to know which of the still-open issues at the end of phase 1 were still open in later phases, as they would be still accumulating technical debt.  </a:t>
            </a:r>
            <a:endParaRPr>
              <a:solidFill>
                <a:schemeClr val="dk1"/>
              </a:solidFill>
            </a:endParaRPr>
          </a:p>
          <a:p>
            <a:pPr marL="914400" marR="0" lvl="1" indent="-317500" algn="l" rtl="0">
              <a:lnSpc>
                <a:spcPct val="107916"/>
              </a:lnSpc>
              <a:spcBef>
                <a:spcPts val="0"/>
              </a:spcBef>
              <a:spcAft>
                <a:spcPts val="0"/>
              </a:spcAft>
              <a:buClr>
                <a:schemeClr val="dk1"/>
              </a:buClr>
              <a:buSzPts val="1400"/>
              <a:buFont typeface="Arial"/>
              <a:buChar char="○"/>
            </a:pPr>
            <a:r>
              <a:rPr lang="en">
                <a:solidFill>
                  <a:schemeClr val="dk1"/>
                </a:solidFill>
              </a:rPr>
              <a:t>Get to know if high-severity issues were given higher priorities for closure.</a:t>
            </a:r>
            <a:endParaRPr>
              <a:solidFill>
                <a:schemeClr val="dk1"/>
              </a:solidFill>
            </a:endParaRPr>
          </a:p>
          <a:p>
            <a:pPr marL="457200" marR="0" lvl="0" indent="-317500" algn="l" rtl="0">
              <a:lnSpc>
                <a:spcPct val="107916"/>
              </a:lnSpc>
              <a:spcBef>
                <a:spcPts val="0"/>
              </a:spcBef>
              <a:spcAft>
                <a:spcPts val="0"/>
              </a:spcAft>
              <a:buClr>
                <a:schemeClr val="dk1"/>
              </a:buClr>
              <a:buSzPts val="1400"/>
              <a:buFont typeface="Arial"/>
              <a:buChar char="●"/>
            </a:pPr>
            <a:r>
              <a:rPr lang="en">
                <a:solidFill>
                  <a:schemeClr val="dk1"/>
                </a:solidFill>
              </a:rPr>
              <a:t>Factors</a:t>
            </a:r>
            <a:endParaRPr>
              <a:solidFill>
                <a:schemeClr val="dk1"/>
              </a:solidFill>
            </a:endParaRPr>
          </a:p>
          <a:p>
            <a:pPr marL="914400" marR="0" lvl="1" indent="-317500" algn="l" rtl="0">
              <a:lnSpc>
                <a:spcPct val="107916"/>
              </a:lnSpc>
              <a:spcBef>
                <a:spcPts val="0"/>
              </a:spcBef>
              <a:spcAft>
                <a:spcPts val="0"/>
              </a:spcAft>
              <a:buClr>
                <a:schemeClr val="dk1"/>
              </a:buClr>
              <a:buSzPts val="1400"/>
              <a:buFont typeface="Arial"/>
              <a:buChar char="○"/>
            </a:pPr>
            <a:r>
              <a:rPr lang="en">
                <a:solidFill>
                  <a:schemeClr val="dk1"/>
                </a:solidFill>
              </a:rPr>
              <a:t>ISS_Num_Resolved:  # of resolved issues</a:t>
            </a:r>
            <a:endParaRPr>
              <a:solidFill>
                <a:schemeClr val="dk1"/>
              </a:solidFill>
            </a:endParaRPr>
          </a:p>
          <a:p>
            <a:pPr marL="914400" marR="0" lvl="1" indent="-317500" algn="l" rtl="0">
              <a:lnSpc>
                <a:spcPct val="107916"/>
              </a:lnSpc>
              <a:spcBef>
                <a:spcPts val="0"/>
              </a:spcBef>
              <a:spcAft>
                <a:spcPts val="0"/>
              </a:spcAft>
              <a:buClr>
                <a:schemeClr val="dk1"/>
              </a:buClr>
              <a:buSzPts val="1400"/>
              <a:buFont typeface="Arial"/>
              <a:buChar char="○"/>
            </a:pPr>
            <a:r>
              <a:rPr lang="en">
                <a:solidFill>
                  <a:schemeClr val="dk1"/>
                </a:solidFill>
              </a:rPr>
              <a:t>ISS_Num_Unresolved: # of unresolved issues</a:t>
            </a:r>
            <a:endParaRPr>
              <a:solidFill>
                <a:schemeClr val="dk1"/>
              </a:solidFill>
            </a:endParaRPr>
          </a:p>
          <a:p>
            <a:pPr marL="914400" marR="0" lvl="1" indent="-317500" algn="l" rtl="0">
              <a:lnSpc>
                <a:spcPct val="107916"/>
              </a:lnSpc>
              <a:spcBef>
                <a:spcPts val="0"/>
              </a:spcBef>
              <a:spcAft>
                <a:spcPts val="0"/>
              </a:spcAft>
              <a:buClr>
                <a:schemeClr val="dk1"/>
              </a:buClr>
              <a:buSzPts val="1400"/>
              <a:buFont typeface="Arial"/>
              <a:buChar char="○"/>
            </a:pPr>
            <a:r>
              <a:rPr lang="en">
                <a:solidFill>
                  <a:schemeClr val="dk1"/>
                </a:solidFill>
              </a:rPr>
              <a:t>Personnel: # of contributors</a:t>
            </a:r>
            <a:endParaRPr>
              <a:solidFill>
                <a:schemeClr val="dk1"/>
              </a:solidFill>
            </a:endParaRPr>
          </a:p>
          <a:p>
            <a:pPr marL="914400" marR="0" lvl="1" indent="-317500" algn="l" rtl="0">
              <a:lnSpc>
                <a:spcPct val="107916"/>
              </a:lnSpc>
              <a:spcBef>
                <a:spcPts val="0"/>
              </a:spcBef>
              <a:spcAft>
                <a:spcPts val="0"/>
              </a:spcAft>
              <a:buClr>
                <a:schemeClr val="dk1"/>
              </a:buClr>
              <a:buSzPts val="1400"/>
              <a:buFont typeface="Arial"/>
              <a:buChar char="○"/>
            </a:pPr>
            <a:r>
              <a:rPr lang="en">
                <a:solidFill>
                  <a:schemeClr val="dk1"/>
                </a:solidFill>
              </a:rPr>
              <a:t>Estimated_Effort: Estimated total cost</a:t>
            </a:r>
            <a:endParaRPr>
              <a:solidFill>
                <a:schemeClr val="dk1"/>
              </a:solidFill>
            </a:endParaRPr>
          </a:p>
          <a:p>
            <a:pPr marL="914400" marR="0" lvl="1" indent="-317500" algn="l" rtl="0">
              <a:lnSpc>
                <a:spcPct val="107916"/>
              </a:lnSpc>
              <a:spcBef>
                <a:spcPts val="0"/>
              </a:spcBef>
              <a:spcAft>
                <a:spcPts val="0"/>
              </a:spcAft>
              <a:buClr>
                <a:schemeClr val="dk1"/>
              </a:buClr>
              <a:buSzPts val="1400"/>
              <a:buFont typeface="Arial"/>
              <a:buChar char="○"/>
            </a:pPr>
            <a:r>
              <a:rPr lang="en">
                <a:solidFill>
                  <a:schemeClr val="dk1"/>
                </a:solidFill>
              </a:rPr>
              <a:t>Accu_Trival: Accumulated unsolved issues at Trival Level</a:t>
            </a:r>
            <a:endParaRPr>
              <a:solidFill>
                <a:schemeClr val="dk1"/>
              </a:solidFill>
            </a:endParaRPr>
          </a:p>
          <a:p>
            <a:pPr marL="914400" marR="0" lvl="1" indent="-317500" algn="l" rtl="0">
              <a:lnSpc>
                <a:spcPct val="107916"/>
              </a:lnSpc>
              <a:spcBef>
                <a:spcPts val="0"/>
              </a:spcBef>
              <a:spcAft>
                <a:spcPts val="0"/>
              </a:spcAft>
              <a:buClr>
                <a:schemeClr val="dk1"/>
              </a:buClr>
              <a:buSzPts val="1400"/>
              <a:buFont typeface="Arial"/>
              <a:buChar char="○"/>
            </a:pPr>
            <a:r>
              <a:rPr lang="en">
                <a:solidFill>
                  <a:schemeClr val="dk1"/>
                </a:solidFill>
              </a:rPr>
              <a:t>Accu_Minor: Accumulated unsolved issues at Minor Level</a:t>
            </a:r>
            <a:endParaRPr>
              <a:solidFill>
                <a:schemeClr val="dk1"/>
              </a:solidFill>
            </a:endParaRPr>
          </a:p>
          <a:p>
            <a:pPr marL="914400" marR="0" lvl="1" indent="-317500" algn="l" rtl="0">
              <a:lnSpc>
                <a:spcPct val="107916"/>
              </a:lnSpc>
              <a:spcBef>
                <a:spcPts val="0"/>
              </a:spcBef>
              <a:spcAft>
                <a:spcPts val="0"/>
              </a:spcAft>
              <a:buClr>
                <a:schemeClr val="dk1"/>
              </a:buClr>
              <a:buSzPts val="1400"/>
              <a:buFont typeface="Arial"/>
              <a:buChar char="○"/>
            </a:pPr>
            <a:r>
              <a:rPr lang="en">
                <a:solidFill>
                  <a:schemeClr val="dk1"/>
                </a:solidFill>
              </a:rPr>
              <a:t>...</a:t>
            </a:r>
            <a:endParaRPr>
              <a:solidFill>
                <a:schemeClr val="dk1"/>
              </a:solidFill>
            </a:endParaRPr>
          </a:p>
        </p:txBody>
      </p:sp>
      <p:sp>
        <p:nvSpPr>
          <p:cNvPr id="251" name="Shape 25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800"/>
              <a:buFont typeface="Arial"/>
              <a:buNone/>
            </a:pPr>
            <a:r>
              <a:rPr lang="en"/>
              <a:t>Issue Resolution Analysis</a:t>
            </a:r>
            <a:endParaRPr sz="2800" b="0" i="0" u="none" strike="noStrike" cap="none">
              <a:solidFill>
                <a:schemeClr val="dk1"/>
              </a:solidFill>
              <a:latin typeface="Arial"/>
              <a:ea typeface="Arial"/>
              <a:cs typeface="Arial"/>
              <a:sym typeface="Arial"/>
            </a:endParaRPr>
          </a:p>
        </p:txBody>
      </p:sp>
      <p:sp>
        <p:nvSpPr>
          <p:cNvPr id="252" name="Shape 25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1000"/>
              <a:buFont typeface="Arial"/>
              <a:buNone/>
            </a:pPr>
            <a:fld id="{00000000-1234-1234-1234-123412341234}" type="slidenum">
              <a:rPr lang="en" sz="1000" b="0" i="0" u="none" strike="noStrike" cap="none">
                <a:solidFill>
                  <a:schemeClr val="dk2"/>
                </a:solidFill>
                <a:latin typeface="Arial"/>
                <a:ea typeface="Arial"/>
                <a:cs typeface="Arial"/>
                <a:sym typeface="Arial"/>
              </a:rPr>
              <a:t>20</a:t>
            </a:fld>
            <a:endParaRPr sz="1000" b="0" i="0" u="none" strike="noStrike" cap="none">
              <a:solidFill>
                <a:schemeClr val="dk2"/>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Shape 25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800"/>
              <a:buFont typeface="Arial"/>
              <a:buNone/>
            </a:pPr>
            <a:r>
              <a:rPr lang="en" sz="2800" b="0" i="0" u="none" strike="noStrike" cap="none">
                <a:solidFill>
                  <a:schemeClr val="dk1"/>
                </a:solidFill>
                <a:latin typeface="Arial"/>
                <a:ea typeface="Arial"/>
                <a:cs typeface="Arial"/>
                <a:sym typeface="Arial"/>
              </a:rPr>
              <a:t>Data Source Categories</a:t>
            </a:r>
            <a:endParaRPr sz="2800" b="0" i="0" u="none" strike="noStrike" cap="none">
              <a:solidFill>
                <a:schemeClr val="dk1"/>
              </a:solidFill>
              <a:latin typeface="Arial"/>
              <a:ea typeface="Arial"/>
              <a:cs typeface="Arial"/>
              <a:sym typeface="Arial"/>
            </a:endParaRPr>
          </a:p>
        </p:txBody>
      </p:sp>
      <p:sp>
        <p:nvSpPr>
          <p:cNvPr id="258" name="Shape 258"/>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p>
            <a:pPr marL="457200" marR="0" lvl="0" indent="-342900" algn="l" rtl="0">
              <a:lnSpc>
                <a:spcPct val="115000"/>
              </a:lnSpc>
              <a:spcBef>
                <a:spcPts val="0"/>
              </a:spcBef>
              <a:spcAft>
                <a:spcPts val="0"/>
              </a:spcAft>
              <a:buClr>
                <a:srgbClr val="000000"/>
              </a:buClr>
              <a:buSzPts val="1800"/>
              <a:buFont typeface="Arial"/>
              <a:buChar char="●"/>
            </a:pPr>
            <a:r>
              <a:rPr lang="en" sz="1800" b="0" i="0" u="none" strike="noStrike" cap="none">
                <a:solidFill>
                  <a:srgbClr val="000000"/>
                </a:solidFill>
                <a:latin typeface="Arial"/>
                <a:ea typeface="Arial"/>
                <a:cs typeface="Arial"/>
                <a:sym typeface="Arial"/>
              </a:rPr>
              <a:t>Project Settings</a:t>
            </a:r>
            <a:endParaRPr sz="1800" b="0" i="0" u="none" strike="noStrike" cap="none">
              <a:solidFill>
                <a:srgbClr val="000000"/>
              </a:solidFill>
              <a:latin typeface="Arial"/>
              <a:ea typeface="Arial"/>
              <a:cs typeface="Arial"/>
              <a:sym typeface="Arial"/>
            </a:endParaRPr>
          </a:p>
          <a:p>
            <a:pPr marL="914400" marR="0" lvl="1" indent="-317500" algn="l" rtl="0">
              <a:lnSpc>
                <a:spcPct val="115000"/>
              </a:lnSpc>
              <a:spcBef>
                <a:spcPts val="0"/>
              </a:spcBef>
              <a:spcAft>
                <a:spcPts val="0"/>
              </a:spcAft>
              <a:buClr>
                <a:srgbClr val="000000"/>
              </a:buClr>
              <a:buSzPts val="1400"/>
              <a:buFont typeface="Arial"/>
              <a:buChar char="○"/>
            </a:pPr>
            <a:r>
              <a:rPr lang="en" sz="1400" b="0" i="0" u="none" strike="noStrike" cap="none">
                <a:solidFill>
                  <a:srgbClr val="000000"/>
                </a:solidFill>
                <a:latin typeface="Arial"/>
                <a:ea typeface="Arial"/>
                <a:cs typeface="Arial"/>
                <a:sym typeface="Arial"/>
              </a:rPr>
              <a:t>Development risk drivers</a:t>
            </a:r>
            <a:endParaRPr sz="1400" b="0" i="0" u="none" strike="noStrike" cap="none">
              <a:solidFill>
                <a:srgbClr val="000000"/>
              </a:solidFill>
              <a:latin typeface="Arial"/>
              <a:ea typeface="Arial"/>
              <a:cs typeface="Arial"/>
              <a:sym typeface="Arial"/>
            </a:endParaRPr>
          </a:p>
          <a:p>
            <a:pPr marL="914400" marR="0" lvl="1" indent="-317500" algn="l" rtl="0">
              <a:lnSpc>
                <a:spcPct val="115000"/>
              </a:lnSpc>
              <a:spcBef>
                <a:spcPts val="0"/>
              </a:spcBef>
              <a:spcAft>
                <a:spcPts val="0"/>
              </a:spcAft>
              <a:buClr>
                <a:srgbClr val="000000"/>
              </a:buClr>
              <a:buSzPts val="1400"/>
              <a:buFont typeface="Arial"/>
              <a:buChar char="○"/>
            </a:pPr>
            <a:r>
              <a:rPr lang="en" sz="1400" b="0" i="0" u="none" strike="noStrike" cap="none">
                <a:solidFill>
                  <a:srgbClr val="000000"/>
                </a:solidFill>
                <a:latin typeface="Arial"/>
                <a:ea typeface="Arial"/>
                <a:cs typeface="Arial"/>
                <a:sym typeface="Arial"/>
              </a:rPr>
              <a:t>Defect prediction factors</a:t>
            </a:r>
            <a:endParaRPr sz="1400" b="0" i="0" u="none" strike="noStrike" cap="none">
              <a:solidFill>
                <a:srgbClr val="000000"/>
              </a:solidFill>
              <a:latin typeface="Arial"/>
              <a:ea typeface="Arial"/>
              <a:cs typeface="Arial"/>
              <a:sym typeface="Arial"/>
            </a:endParaRPr>
          </a:p>
          <a:p>
            <a:pPr marL="457200" marR="0" lvl="0" indent="-342900" algn="l" rtl="0">
              <a:lnSpc>
                <a:spcPct val="115000"/>
              </a:lnSpc>
              <a:spcBef>
                <a:spcPts val="0"/>
              </a:spcBef>
              <a:spcAft>
                <a:spcPts val="0"/>
              </a:spcAft>
              <a:buClr>
                <a:srgbClr val="000000"/>
              </a:buClr>
              <a:buSzPts val="1800"/>
              <a:buFont typeface="Arial"/>
              <a:buChar char="●"/>
            </a:pPr>
            <a:r>
              <a:rPr lang="en" sz="1800" b="0" i="0" u="none" strike="noStrike" cap="none">
                <a:solidFill>
                  <a:srgbClr val="000000"/>
                </a:solidFill>
                <a:latin typeface="Arial"/>
                <a:ea typeface="Arial"/>
                <a:cs typeface="Arial"/>
                <a:sym typeface="Arial"/>
              </a:rPr>
              <a:t>Runtime States</a:t>
            </a:r>
            <a:endParaRPr sz="1800" b="0" i="0" u="none" strike="noStrike" cap="none">
              <a:solidFill>
                <a:srgbClr val="000000"/>
              </a:solidFill>
              <a:latin typeface="Arial"/>
              <a:ea typeface="Arial"/>
              <a:cs typeface="Arial"/>
              <a:sym typeface="Arial"/>
            </a:endParaRPr>
          </a:p>
          <a:p>
            <a:pPr marL="914400" marR="0" lvl="1" indent="-317500" algn="l" rtl="0">
              <a:lnSpc>
                <a:spcPct val="115000"/>
              </a:lnSpc>
              <a:spcBef>
                <a:spcPts val="0"/>
              </a:spcBef>
              <a:spcAft>
                <a:spcPts val="0"/>
              </a:spcAft>
              <a:buClr>
                <a:srgbClr val="000000"/>
              </a:buClr>
              <a:buSzPts val="1400"/>
              <a:buFont typeface="Arial"/>
              <a:buChar char="○"/>
            </a:pPr>
            <a:r>
              <a:rPr lang="en">
                <a:solidFill>
                  <a:srgbClr val="000000"/>
                </a:solidFill>
              </a:rPr>
              <a:t>Issues on </a:t>
            </a:r>
            <a:r>
              <a:rPr lang="en">
                <a:solidFill>
                  <a:schemeClr val="dk1"/>
                </a:solidFill>
              </a:rPr>
              <a:t>Design, Implementation, Testing and Technical Debts</a:t>
            </a:r>
            <a:endParaRPr sz="1400" b="0" i="0" u="none" strike="noStrike" cap="none">
              <a:solidFill>
                <a:srgbClr val="000000"/>
              </a:solidFill>
              <a:latin typeface="Arial"/>
              <a:ea typeface="Arial"/>
              <a:cs typeface="Arial"/>
              <a:sym typeface="Arial"/>
            </a:endParaRPr>
          </a:p>
          <a:p>
            <a:pPr marL="1371600" marR="0" lvl="2" indent="-317500" algn="l" rtl="0">
              <a:lnSpc>
                <a:spcPct val="115000"/>
              </a:lnSpc>
              <a:spcBef>
                <a:spcPts val="0"/>
              </a:spcBef>
              <a:spcAft>
                <a:spcPts val="0"/>
              </a:spcAft>
              <a:buClr>
                <a:srgbClr val="000000"/>
              </a:buClr>
              <a:buSzPts val="1400"/>
              <a:buFont typeface="Arial"/>
              <a:buChar char="■"/>
            </a:pPr>
            <a:r>
              <a:rPr lang="en" sz="1400" b="0" i="0" u="none" strike="noStrike" cap="none">
                <a:solidFill>
                  <a:schemeClr val="dk1"/>
                </a:solidFill>
                <a:latin typeface="Arial"/>
                <a:ea typeface="Arial"/>
                <a:cs typeface="Arial"/>
                <a:sym typeface="Arial"/>
              </a:rPr>
              <a:t>Code Repository Analysis</a:t>
            </a:r>
            <a:endParaRPr>
              <a:solidFill>
                <a:schemeClr val="dk1"/>
              </a:solidFill>
            </a:endParaRPr>
          </a:p>
          <a:p>
            <a:pPr marL="1371600" marR="0" lvl="2" indent="-317500" algn="l" rtl="0">
              <a:lnSpc>
                <a:spcPct val="115000"/>
              </a:lnSpc>
              <a:spcBef>
                <a:spcPts val="0"/>
              </a:spcBef>
              <a:spcAft>
                <a:spcPts val="0"/>
              </a:spcAft>
              <a:buClr>
                <a:srgbClr val="000000"/>
              </a:buClr>
              <a:buSzPts val="1400"/>
              <a:buFont typeface="Arial"/>
              <a:buChar char="■"/>
            </a:pPr>
            <a:r>
              <a:rPr lang="en" sz="1400" b="0" i="0" u="none" strike="noStrike" cap="none">
                <a:solidFill>
                  <a:schemeClr val="dk1"/>
                </a:solidFill>
                <a:latin typeface="Arial"/>
                <a:ea typeface="Arial"/>
                <a:cs typeface="Arial"/>
                <a:sym typeface="Arial"/>
              </a:rPr>
              <a:t>Issue </a:t>
            </a:r>
            <a:r>
              <a:rPr lang="en">
                <a:solidFill>
                  <a:schemeClr val="dk1"/>
                </a:solidFill>
              </a:rPr>
              <a:t>Resolution </a:t>
            </a:r>
            <a:r>
              <a:rPr lang="en" sz="1400" b="0" i="0" u="none" strike="noStrike" cap="none">
                <a:solidFill>
                  <a:schemeClr val="dk1"/>
                </a:solidFill>
                <a:latin typeface="Arial"/>
                <a:ea typeface="Arial"/>
                <a:cs typeface="Arial"/>
                <a:sym typeface="Arial"/>
              </a:rPr>
              <a:t>Analysis</a:t>
            </a:r>
            <a:endParaRPr>
              <a:solidFill>
                <a:srgbClr val="000000"/>
              </a:solidFill>
            </a:endParaRPr>
          </a:p>
          <a:p>
            <a:pPr marL="1371600" marR="0" lvl="2" indent="-317500" algn="l" rtl="0">
              <a:lnSpc>
                <a:spcPct val="115000"/>
              </a:lnSpc>
              <a:spcBef>
                <a:spcPts val="0"/>
              </a:spcBef>
              <a:spcAft>
                <a:spcPts val="0"/>
              </a:spcAft>
              <a:buClr>
                <a:srgbClr val="000000"/>
              </a:buClr>
              <a:buSzPts val="1400"/>
              <a:buFont typeface="Arial"/>
              <a:buChar char="■"/>
            </a:pPr>
            <a:r>
              <a:rPr lang="en" sz="1400" b="0" i="0" u="none" strike="noStrike" cap="none">
                <a:solidFill>
                  <a:srgbClr val="000000"/>
                </a:solidFill>
                <a:latin typeface="Arial"/>
                <a:ea typeface="Arial"/>
                <a:cs typeface="Arial"/>
                <a:sym typeface="Arial"/>
              </a:rPr>
              <a:t>Quality Management Database</a:t>
            </a:r>
            <a:endParaRPr sz="1400" b="0" i="0" u="none" strike="noStrike" cap="none">
              <a:solidFill>
                <a:srgbClr val="000000"/>
              </a:solidFill>
              <a:latin typeface="Arial"/>
              <a:ea typeface="Arial"/>
              <a:cs typeface="Arial"/>
              <a:sym typeface="Arial"/>
            </a:endParaRPr>
          </a:p>
          <a:p>
            <a:pPr marL="457200" marR="0" lvl="0" indent="-342900" algn="l" rtl="0">
              <a:lnSpc>
                <a:spcPct val="115000"/>
              </a:lnSpc>
              <a:spcBef>
                <a:spcPts val="0"/>
              </a:spcBef>
              <a:spcAft>
                <a:spcPts val="0"/>
              </a:spcAft>
              <a:buClr>
                <a:srgbClr val="000000"/>
              </a:buClr>
              <a:buSzPts val="1800"/>
              <a:buFont typeface="Arial"/>
              <a:buChar char="●"/>
            </a:pPr>
            <a:r>
              <a:rPr lang="en" sz="1800" b="0" i="0" u="none" strike="noStrike" cap="none">
                <a:solidFill>
                  <a:schemeClr val="dk1"/>
                </a:solidFill>
                <a:latin typeface="Proxima Nova"/>
                <a:ea typeface="Proxima Nova"/>
                <a:cs typeface="Proxima Nova"/>
                <a:sym typeface="Proxima Nova"/>
              </a:rPr>
              <a:t>All those required data are supposed to be automatically extracted from different data sources during the runtime. </a:t>
            </a:r>
            <a:endParaRPr sz="1800" b="0" i="0" u="none" strike="noStrike" cap="none">
              <a:solidFill>
                <a:schemeClr val="dk2"/>
              </a:solidFill>
              <a:latin typeface="Arial"/>
              <a:ea typeface="Arial"/>
              <a:cs typeface="Arial"/>
              <a:sym typeface="Arial"/>
            </a:endParaRPr>
          </a:p>
        </p:txBody>
      </p:sp>
      <p:sp>
        <p:nvSpPr>
          <p:cNvPr id="259" name="Shape 25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1000"/>
              <a:buFont typeface="Arial"/>
              <a:buNone/>
            </a:pPr>
            <a:fld id="{00000000-1234-1234-1234-123412341234}" type="slidenum">
              <a:rPr lang="en" sz="1000" b="0" i="0" u="none" strike="noStrike" cap="none">
                <a:solidFill>
                  <a:schemeClr val="dk2"/>
                </a:solidFill>
                <a:latin typeface="Arial"/>
                <a:ea typeface="Arial"/>
                <a:cs typeface="Arial"/>
                <a:sym typeface="Arial"/>
              </a:rPr>
              <a:t>21</a:t>
            </a:fld>
            <a:endParaRPr sz="1000" b="0" i="0" u="none" strike="noStrike" cap="none">
              <a:solidFill>
                <a:schemeClr val="dk2"/>
              </a:solidFill>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Shape 26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800"/>
              <a:buFont typeface="Arial"/>
              <a:buNone/>
            </a:pPr>
            <a:r>
              <a:rPr lang="en" sz="2800" b="0" i="0" u="none" strike="noStrike" cap="none">
                <a:solidFill>
                  <a:schemeClr val="dk1"/>
                </a:solidFill>
                <a:latin typeface="Arial"/>
                <a:ea typeface="Arial"/>
                <a:cs typeface="Arial"/>
                <a:sym typeface="Arial"/>
              </a:rPr>
              <a:t>Integration with Machine Learning</a:t>
            </a:r>
            <a:endParaRPr sz="2800" b="0" i="0" u="none" strike="noStrike" cap="none">
              <a:solidFill>
                <a:schemeClr val="dk1"/>
              </a:solidFill>
              <a:latin typeface="Arial"/>
              <a:ea typeface="Arial"/>
              <a:cs typeface="Arial"/>
              <a:sym typeface="Arial"/>
            </a:endParaRPr>
          </a:p>
        </p:txBody>
      </p:sp>
      <p:sp>
        <p:nvSpPr>
          <p:cNvPr id="265" name="Shape 26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1000"/>
              <a:buFont typeface="Arial"/>
              <a:buNone/>
            </a:pPr>
            <a:fld id="{00000000-1234-1234-1234-123412341234}" type="slidenum">
              <a:rPr lang="en" sz="1000" b="0" i="0" u="none" strike="noStrike" cap="none">
                <a:solidFill>
                  <a:schemeClr val="dk2"/>
                </a:solidFill>
                <a:latin typeface="Arial"/>
                <a:ea typeface="Arial"/>
                <a:cs typeface="Arial"/>
                <a:sym typeface="Arial"/>
              </a:rPr>
              <a:t>22</a:t>
            </a:fld>
            <a:endParaRPr sz="1000" b="0" i="0" u="none" strike="noStrike" cap="none">
              <a:solidFill>
                <a:schemeClr val="dk2"/>
              </a:solidFill>
              <a:latin typeface="Arial"/>
              <a:ea typeface="Arial"/>
              <a:cs typeface="Arial"/>
              <a:sym typeface="Arial"/>
            </a:endParaRPr>
          </a:p>
        </p:txBody>
      </p:sp>
      <p:sp>
        <p:nvSpPr>
          <p:cNvPr id="266" name="Shape 266"/>
          <p:cNvSpPr txBox="1"/>
          <p:nvPr/>
        </p:nvSpPr>
        <p:spPr>
          <a:xfrm>
            <a:off x="3807375" y="1778690"/>
            <a:ext cx="1465500" cy="3447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600"/>
              <a:buFont typeface="Arial"/>
              <a:buNone/>
            </a:pPr>
            <a:r>
              <a:rPr lang="en" sz="9600" b="0" i="0" u="none" strike="noStrike" cap="none">
                <a:solidFill>
                  <a:srgbClr val="999999"/>
                </a:solidFill>
                <a:latin typeface="Arial"/>
                <a:ea typeface="Arial"/>
                <a:cs typeface="Arial"/>
                <a:sym typeface="Arial"/>
              </a:rPr>
              <a:t>...</a:t>
            </a:r>
            <a:endParaRPr sz="9600" b="0" i="0" u="none" strike="noStrike" cap="none">
              <a:solidFill>
                <a:srgbClr val="999999"/>
              </a:solidFill>
              <a:latin typeface="Arial"/>
              <a:ea typeface="Arial"/>
              <a:cs typeface="Arial"/>
              <a:sym typeface="Arial"/>
            </a:endParaRPr>
          </a:p>
        </p:txBody>
      </p:sp>
      <p:pic>
        <p:nvPicPr>
          <p:cNvPr id="267" name="Shape 267"/>
          <p:cNvPicPr preferRelativeResize="0"/>
          <p:nvPr/>
        </p:nvPicPr>
        <p:blipFill rotWithShape="1">
          <a:blip r:embed="rId3">
            <a:alphaModFix/>
          </a:blip>
          <a:srcRect/>
          <a:stretch/>
        </p:blipFill>
        <p:spPr>
          <a:xfrm>
            <a:off x="1769725" y="1133025"/>
            <a:ext cx="5604549" cy="990375"/>
          </a:xfrm>
          <a:prstGeom prst="rect">
            <a:avLst/>
          </a:prstGeom>
          <a:noFill/>
          <a:ln>
            <a:noFill/>
          </a:ln>
        </p:spPr>
      </p:pic>
      <p:pic>
        <p:nvPicPr>
          <p:cNvPr id="268" name="Shape 268"/>
          <p:cNvPicPr preferRelativeResize="0"/>
          <p:nvPr/>
        </p:nvPicPr>
        <p:blipFill rotWithShape="1">
          <a:blip r:embed="rId4">
            <a:alphaModFix/>
          </a:blip>
          <a:srcRect/>
          <a:stretch/>
        </p:blipFill>
        <p:spPr>
          <a:xfrm>
            <a:off x="1038600" y="2646500"/>
            <a:ext cx="7199049" cy="24103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grpSp>
        <p:nvGrpSpPr>
          <p:cNvPr id="273" name="Shape 273"/>
          <p:cNvGrpSpPr/>
          <p:nvPr/>
        </p:nvGrpSpPr>
        <p:grpSpPr>
          <a:xfrm>
            <a:off x="2827538" y="1501925"/>
            <a:ext cx="707762" cy="703208"/>
            <a:chOff x="2217938" y="1197125"/>
            <a:chExt cx="707762" cy="703208"/>
          </a:xfrm>
        </p:grpSpPr>
        <p:sp>
          <p:nvSpPr>
            <p:cNvPr id="274" name="Shape 274"/>
            <p:cNvSpPr/>
            <p:nvPr/>
          </p:nvSpPr>
          <p:spPr>
            <a:xfrm>
              <a:off x="2228500" y="1197125"/>
              <a:ext cx="697200" cy="105600"/>
            </a:xfrm>
            <a:prstGeom prst="rect">
              <a:avLst/>
            </a:prstGeom>
            <a:solidFill>
              <a:srgbClr val="999999"/>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275" name="Shape 275"/>
            <p:cNvSpPr/>
            <p:nvPr/>
          </p:nvSpPr>
          <p:spPr>
            <a:xfrm rot="5400000">
              <a:off x="1922138" y="1498933"/>
              <a:ext cx="697200" cy="105600"/>
            </a:xfrm>
            <a:prstGeom prst="rect">
              <a:avLst/>
            </a:prstGeom>
            <a:solidFill>
              <a:srgbClr val="999999"/>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grpSp>
      <p:grpSp>
        <p:nvGrpSpPr>
          <p:cNvPr id="276" name="Shape 276"/>
          <p:cNvGrpSpPr/>
          <p:nvPr/>
        </p:nvGrpSpPr>
        <p:grpSpPr>
          <a:xfrm rot="10800000">
            <a:off x="5719863" y="2877925"/>
            <a:ext cx="707762" cy="703208"/>
            <a:chOff x="2217938" y="1197125"/>
            <a:chExt cx="707762" cy="703208"/>
          </a:xfrm>
        </p:grpSpPr>
        <p:sp>
          <p:nvSpPr>
            <p:cNvPr id="277" name="Shape 277"/>
            <p:cNvSpPr/>
            <p:nvPr/>
          </p:nvSpPr>
          <p:spPr>
            <a:xfrm>
              <a:off x="2228500" y="1197125"/>
              <a:ext cx="697200" cy="105600"/>
            </a:xfrm>
            <a:prstGeom prst="rect">
              <a:avLst/>
            </a:prstGeom>
            <a:solidFill>
              <a:srgbClr val="999999"/>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278" name="Shape 278"/>
            <p:cNvSpPr/>
            <p:nvPr/>
          </p:nvSpPr>
          <p:spPr>
            <a:xfrm rot="5400000">
              <a:off x="1922138" y="1498933"/>
              <a:ext cx="697200" cy="105600"/>
            </a:xfrm>
            <a:prstGeom prst="rect">
              <a:avLst/>
            </a:prstGeom>
            <a:solidFill>
              <a:srgbClr val="999999"/>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grpSp>
      <p:sp>
        <p:nvSpPr>
          <p:cNvPr id="279" name="Shape 279"/>
          <p:cNvSpPr txBox="1"/>
          <p:nvPr/>
        </p:nvSpPr>
        <p:spPr>
          <a:xfrm>
            <a:off x="2997300" y="2031643"/>
            <a:ext cx="3244200" cy="11739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4000"/>
              <a:buFont typeface="Arial"/>
              <a:buNone/>
            </a:pPr>
            <a:r>
              <a:rPr lang="en" sz="4000" b="1" i="0" u="none" strike="noStrike" cap="none">
                <a:solidFill>
                  <a:srgbClr val="000000"/>
                </a:solidFill>
                <a:latin typeface="Arial"/>
                <a:ea typeface="Arial"/>
                <a:cs typeface="Arial"/>
                <a:sym typeface="Arial"/>
              </a:rPr>
              <a:t>Learning</a:t>
            </a:r>
            <a:endParaRPr sz="40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1600"/>
              </a:spcAft>
              <a:buClr>
                <a:srgbClr val="000000"/>
              </a:buClr>
              <a:buSzPts val="2400"/>
              <a:buFont typeface="Arial"/>
              <a:buNone/>
            </a:pPr>
            <a:r>
              <a:rPr lang="en" sz="2400" b="0" i="0" u="none" strike="noStrike" cap="none">
                <a:solidFill>
                  <a:srgbClr val="000000"/>
                </a:solidFill>
                <a:latin typeface="Arial"/>
                <a:ea typeface="Arial"/>
                <a:cs typeface="Arial"/>
                <a:sym typeface="Arial"/>
              </a:rPr>
              <a:t>Risk Prediction Model</a:t>
            </a:r>
            <a:endParaRPr sz="2400" b="0" i="0" u="none" strike="noStrike" cap="none">
              <a:solidFill>
                <a:srgbClr val="000000"/>
              </a:solidFill>
              <a:latin typeface="Arial"/>
              <a:ea typeface="Arial"/>
              <a:cs typeface="Arial"/>
              <a:sym typeface="Arial"/>
            </a:endParaRPr>
          </a:p>
        </p:txBody>
      </p:sp>
      <p:sp>
        <p:nvSpPr>
          <p:cNvPr id="280" name="Shape 28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1000"/>
              <a:buFont typeface="Arial"/>
              <a:buNone/>
            </a:pPr>
            <a:fld id="{00000000-1234-1234-1234-123412341234}" type="slidenum">
              <a:rPr lang="en" sz="1000" b="0" i="0" u="none" strike="noStrike" cap="none">
                <a:solidFill>
                  <a:schemeClr val="dk2"/>
                </a:solidFill>
                <a:latin typeface="Arial"/>
                <a:ea typeface="Arial"/>
                <a:cs typeface="Arial"/>
                <a:sym typeface="Arial"/>
              </a:rPr>
              <a:t>23</a:t>
            </a:fld>
            <a:endParaRPr sz="1000" b="0" i="0" u="none" strike="noStrike" cap="none">
              <a:solidFill>
                <a:schemeClr val="dk2"/>
              </a:solidFill>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Shape 28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800"/>
              <a:buFont typeface="Arial"/>
              <a:buNone/>
            </a:pPr>
            <a:r>
              <a:rPr lang="en" sz="2800" b="0" i="0" u="none" strike="noStrike" cap="none">
                <a:solidFill>
                  <a:schemeClr val="dk1"/>
                </a:solidFill>
                <a:latin typeface="Arial"/>
                <a:ea typeface="Arial"/>
                <a:cs typeface="Arial"/>
                <a:sym typeface="Arial"/>
              </a:rPr>
              <a:t>The Model Building Process</a:t>
            </a:r>
            <a:endParaRPr sz="2800" b="0" i="0" u="none" strike="noStrike" cap="none">
              <a:solidFill>
                <a:schemeClr val="dk1"/>
              </a:solidFill>
              <a:latin typeface="Arial"/>
              <a:ea typeface="Arial"/>
              <a:cs typeface="Arial"/>
              <a:sym typeface="Arial"/>
            </a:endParaRPr>
          </a:p>
        </p:txBody>
      </p:sp>
      <p:sp>
        <p:nvSpPr>
          <p:cNvPr id="286" name="Shape 28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1000"/>
              <a:buFont typeface="Arial"/>
              <a:buNone/>
            </a:pPr>
            <a:fld id="{00000000-1234-1234-1234-123412341234}" type="slidenum">
              <a:rPr lang="en" sz="1000" b="0" i="0" u="none" strike="noStrike" cap="none">
                <a:solidFill>
                  <a:schemeClr val="dk2"/>
                </a:solidFill>
                <a:latin typeface="Arial"/>
                <a:ea typeface="Arial"/>
                <a:cs typeface="Arial"/>
                <a:sym typeface="Arial"/>
              </a:rPr>
              <a:t>24</a:t>
            </a:fld>
            <a:endParaRPr sz="1000" b="0" i="0" u="none" strike="noStrike" cap="none">
              <a:solidFill>
                <a:schemeClr val="dk2"/>
              </a:solidFill>
              <a:latin typeface="Arial"/>
              <a:ea typeface="Arial"/>
              <a:cs typeface="Arial"/>
              <a:sym typeface="Arial"/>
            </a:endParaRPr>
          </a:p>
        </p:txBody>
      </p:sp>
      <p:pic>
        <p:nvPicPr>
          <p:cNvPr id="287" name="Shape 287"/>
          <p:cNvPicPr preferRelativeResize="0"/>
          <p:nvPr/>
        </p:nvPicPr>
        <p:blipFill rotWithShape="1">
          <a:blip r:embed="rId3">
            <a:alphaModFix/>
          </a:blip>
          <a:srcRect/>
          <a:stretch/>
        </p:blipFill>
        <p:spPr>
          <a:xfrm>
            <a:off x="1198525" y="1075025"/>
            <a:ext cx="6924675" cy="33528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Shape 29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 sz="2800" b="0" i="0" u="none" strike="noStrike" cap="none">
                <a:solidFill>
                  <a:schemeClr val="dk1"/>
                </a:solidFill>
                <a:latin typeface="Arial"/>
                <a:ea typeface="Arial"/>
                <a:cs typeface="Arial"/>
                <a:sym typeface="Arial"/>
              </a:rPr>
              <a:t>The Data Collection Process</a:t>
            </a:r>
            <a:endParaRPr sz="2800" b="0" i="0" u="none" strike="noStrike" cap="none">
              <a:solidFill>
                <a:schemeClr val="dk1"/>
              </a:solidFill>
              <a:latin typeface="Arial"/>
              <a:ea typeface="Arial"/>
              <a:cs typeface="Arial"/>
              <a:sym typeface="Arial"/>
            </a:endParaRPr>
          </a:p>
        </p:txBody>
      </p:sp>
      <p:sp>
        <p:nvSpPr>
          <p:cNvPr id="293" name="Shape 293"/>
          <p:cNvSpPr txBox="1">
            <a:spLocks noGrp="1"/>
          </p:cNvSpPr>
          <p:nvPr>
            <p:ph type="body" idx="1"/>
          </p:nvPr>
        </p:nvSpPr>
        <p:spPr>
          <a:xfrm>
            <a:off x="311700" y="1152475"/>
            <a:ext cx="8520600" cy="1342500"/>
          </a:xfrm>
          <a:prstGeom prst="rect">
            <a:avLst/>
          </a:prstGeom>
          <a:noFill/>
          <a:ln>
            <a:noFill/>
          </a:ln>
        </p:spPr>
        <p:txBody>
          <a:bodyPr spcFirstLastPara="1" wrap="square" lIns="91425" tIns="91425" rIns="91425" bIns="91425" anchor="t" anchorCtr="0">
            <a:noAutofit/>
          </a:bodyPr>
          <a:lstStyle/>
          <a:p>
            <a:pPr marL="457200" marR="0" lvl="0" indent="-317500" algn="l" rtl="0">
              <a:lnSpc>
                <a:spcPct val="115000"/>
              </a:lnSpc>
              <a:spcBef>
                <a:spcPts val="0"/>
              </a:spcBef>
              <a:spcAft>
                <a:spcPts val="0"/>
              </a:spcAft>
              <a:buClr>
                <a:schemeClr val="dk2"/>
              </a:buClr>
              <a:buSzPts val="1400"/>
              <a:buFont typeface="Arial"/>
              <a:buChar char="●"/>
            </a:pPr>
            <a:r>
              <a:rPr lang="en" sz="1400" b="1" i="0" u="none" strike="noStrike" cap="none">
                <a:solidFill>
                  <a:schemeClr val="dk2"/>
                </a:solidFill>
                <a:latin typeface="Arial"/>
                <a:ea typeface="Arial"/>
                <a:cs typeface="Arial"/>
                <a:sym typeface="Arial"/>
              </a:rPr>
              <a:t>Collecting data points by the inputs of the proposed model</a:t>
            </a:r>
            <a:endParaRPr sz="1400" b="1" i="0" u="none" strike="noStrike" cap="none">
              <a:solidFill>
                <a:schemeClr val="dk2"/>
              </a:solidFill>
              <a:latin typeface="Arial"/>
              <a:ea typeface="Arial"/>
              <a:cs typeface="Arial"/>
              <a:sym typeface="Arial"/>
            </a:endParaRPr>
          </a:p>
          <a:p>
            <a:pPr marL="914400" marR="0" lvl="1" indent="-292100" algn="l" rtl="0">
              <a:lnSpc>
                <a:spcPct val="115000"/>
              </a:lnSpc>
              <a:spcBef>
                <a:spcPts val="0"/>
              </a:spcBef>
              <a:spcAft>
                <a:spcPts val="0"/>
              </a:spcAft>
              <a:buClr>
                <a:schemeClr val="dk2"/>
              </a:buClr>
              <a:buSzPts val="1000"/>
              <a:buFont typeface="Arial"/>
              <a:buChar char="○"/>
            </a:pPr>
            <a:r>
              <a:rPr lang="en" sz="1200" b="0" i="0" u="none" strike="noStrike" cap="none">
                <a:solidFill>
                  <a:schemeClr val="dk2"/>
                </a:solidFill>
                <a:latin typeface="Arial"/>
                <a:ea typeface="Arial"/>
                <a:cs typeface="Arial"/>
                <a:sym typeface="Arial"/>
              </a:rPr>
              <a:t>Group X:</a:t>
            </a:r>
            <a:r>
              <a:rPr lang="en" sz="1400" b="0" i="0" u="none" strike="noStrike" cap="none">
                <a:solidFill>
                  <a:schemeClr val="dk2"/>
                </a:solidFill>
                <a:latin typeface="Arial"/>
                <a:ea typeface="Arial"/>
                <a:cs typeface="Arial"/>
                <a:sym typeface="Arial"/>
              </a:rPr>
              <a:t> </a:t>
            </a:r>
            <a:r>
              <a:rPr lang="en" sz="1200" b="0" i="0" u="none" strike="noStrike" cap="none">
                <a:solidFill>
                  <a:schemeClr val="dk2"/>
                </a:solidFill>
                <a:latin typeface="Arial"/>
                <a:ea typeface="Arial"/>
                <a:cs typeface="Arial"/>
                <a:sym typeface="Arial"/>
              </a:rPr>
              <a:t>The results of automatic code static analysis, </a:t>
            </a:r>
            <a:endParaRPr sz="1200" b="0" i="0" u="none" strike="noStrike" cap="none">
              <a:solidFill>
                <a:schemeClr val="dk2"/>
              </a:solidFill>
              <a:latin typeface="Arial"/>
              <a:ea typeface="Arial"/>
              <a:cs typeface="Arial"/>
              <a:sym typeface="Arial"/>
            </a:endParaRPr>
          </a:p>
          <a:p>
            <a:pPr marL="914400" marR="0" lvl="1" indent="-292100" algn="l" rtl="0">
              <a:lnSpc>
                <a:spcPct val="115000"/>
              </a:lnSpc>
              <a:spcBef>
                <a:spcPts val="0"/>
              </a:spcBef>
              <a:spcAft>
                <a:spcPts val="0"/>
              </a:spcAft>
              <a:buClr>
                <a:schemeClr val="dk2"/>
              </a:buClr>
              <a:buSzPts val="1000"/>
              <a:buFont typeface="Arial"/>
              <a:buChar char="○"/>
            </a:pPr>
            <a:r>
              <a:rPr lang="en" sz="1200" b="0" i="0" u="none" strike="noStrike" cap="none">
                <a:solidFill>
                  <a:schemeClr val="dk2"/>
                </a:solidFill>
                <a:latin typeface="Arial"/>
                <a:ea typeface="Arial"/>
                <a:cs typeface="Arial"/>
                <a:sym typeface="Arial"/>
              </a:rPr>
              <a:t>Group Y: The inputs from project settings when initializing a project in the system.</a:t>
            </a:r>
            <a:endParaRPr sz="1200" b="0" i="0" u="none" strike="noStrike" cap="none">
              <a:solidFill>
                <a:schemeClr val="dk2"/>
              </a:solidFill>
              <a:latin typeface="Arial"/>
              <a:ea typeface="Arial"/>
              <a:cs typeface="Arial"/>
              <a:sym typeface="Arial"/>
            </a:endParaRPr>
          </a:p>
          <a:p>
            <a:pPr marL="914400" marR="0" lvl="1" indent="-292100" algn="l" rtl="0">
              <a:lnSpc>
                <a:spcPct val="115000"/>
              </a:lnSpc>
              <a:spcBef>
                <a:spcPts val="0"/>
              </a:spcBef>
              <a:spcAft>
                <a:spcPts val="0"/>
              </a:spcAft>
              <a:buClr>
                <a:schemeClr val="dk2"/>
              </a:buClr>
              <a:buSzPts val="1000"/>
              <a:buFont typeface="Arial"/>
              <a:buChar char="○"/>
            </a:pPr>
            <a:r>
              <a:rPr lang="en" sz="1200" b="0" i="0" u="none" strike="noStrike" cap="none">
                <a:solidFill>
                  <a:schemeClr val="dk2"/>
                </a:solidFill>
                <a:latin typeface="Arial"/>
                <a:ea typeface="Arial"/>
                <a:cs typeface="Arial"/>
                <a:sym typeface="Arial"/>
              </a:rPr>
              <a:t>Group Z:  The data entries from the quality management database (</a:t>
            </a:r>
            <a:r>
              <a:rPr lang="en" sz="1200"/>
              <a:t>open source project data as supplement</a:t>
            </a:r>
            <a:r>
              <a:rPr lang="en" sz="1200" b="0" i="0" u="none" strike="noStrike" cap="none">
                <a:solidFill>
                  <a:schemeClr val="dk2"/>
                </a:solidFill>
                <a:latin typeface="Arial"/>
                <a:ea typeface="Arial"/>
                <a:cs typeface="Arial"/>
                <a:sym typeface="Arial"/>
              </a:rPr>
              <a:t>).</a:t>
            </a:r>
            <a:endParaRPr sz="1200" b="0" i="0" u="none" strike="noStrike" cap="none">
              <a:solidFill>
                <a:schemeClr val="dk2"/>
              </a:solidFill>
              <a:latin typeface="Arial"/>
              <a:ea typeface="Arial"/>
              <a:cs typeface="Arial"/>
              <a:sym typeface="Arial"/>
            </a:endParaRPr>
          </a:p>
          <a:p>
            <a:pPr marL="457200" marR="0" lvl="0" indent="-304800" algn="l" rtl="0">
              <a:lnSpc>
                <a:spcPct val="115000"/>
              </a:lnSpc>
              <a:spcBef>
                <a:spcPts val="0"/>
              </a:spcBef>
              <a:spcAft>
                <a:spcPts val="1600"/>
              </a:spcAft>
              <a:buClr>
                <a:schemeClr val="dk2"/>
              </a:buClr>
              <a:buSzPts val="1200"/>
              <a:buFont typeface="Arial"/>
              <a:buChar char="●"/>
            </a:pPr>
            <a:r>
              <a:rPr lang="en" sz="1200" b="1" i="0" u="none" strike="noStrike" cap="none">
                <a:solidFill>
                  <a:schemeClr val="dk2"/>
                </a:solidFill>
                <a:latin typeface="Arial"/>
                <a:ea typeface="Arial"/>
                <a:cs typeface="Arial"/>
                <a:sym typeface="Arial"/>
              </a:rPr>
              <a:t>When put into production, the data assumed by the model will automatically generated/input from the user interface of the expert system. No requirements of extra effort of manually inputting the data.</a:t>
            </a:r>
            <a:endParaRPr sz="1200" b="1" i="0" u="none" strike="noStrike" cap="none">
              <a:solidFill>
                <a:schemeClr val="dk2"/>
              </a:solidFill>
              <a:latin typeface="Arial"/>
              <a:ea typeface="Arial"/>
              <a:cs typeface="Arial"/>
              <a:sym typeface="Arial"/>
            </a:endParaRPr>
          </a:p>
        </p:txBody>
      </p:sp>
      <p:pic>
        <p:nvPicPr>
          <p:cNvPr id="294" name="Shape 294"/>
          <p:cNvPicPr preferRelativeResize="0"/>
          <p:nvPr/>
        </p:nvPicPr>
        <p:blipFill rotWithShape="1">
          <a:blip r:embed="rId3">
            <a:alphaModFix/>
          </a:blip>
          <a:srcRect/>
          <a:stretch/>
        </p:blipFill>
        <p:spPr>
          <a:xfrm>
            <a:off x="5434475" y="2703875"/>
            <a:ext cx="3125475" cy="2286925"/>
          </a:xfrm>
          <a:prstGeom prst="rect">
            <a:avLst/>
          </a:prstGeom>
          <a:noFill/>
          <a:ln>
            <a:noFill/>
          </a:ln>
        </p:spPr>
      </p:pic>
      <p:sp>
        <p:nvSpPr>
          <p:cNvPr id="295" name="Shape 29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1000"/>
              <a:buFont typeface="Arial"/>
              <a:buNone/>
            </a:pPr>
            <a:fld id="{00000000-1234-1234-1234-123412341234}" type="slidenum">
              <a:rPr lang="en" sz="1000" b="0" i="0" u="none" strike="noStrike" cap="none">
                <a:solidFill>
                  <a:schemeClr val="dk2"/>
                </a:solidFill>
                <a:latin typeface="Arial"/>
                <a:ea typeface="Arial"/>
                <a:cs typeface="Arial"/>
                <a:sym typeface="Arial"/>
              </a:rPr>
              <a:t>25</a:t>
            </a:fld>
            <a:endParaRPr sz="1000" b="0" i="0" u="none" strike="noStrike" cap="none">
              <a:solidFill>
                <a:schemeClr val="dk2"/>
              </a:solidFill>
              <a:latin typeface="Arial"/>
              <a:ea typeface="Arial"/>
              <a:cs typeface="Arial"/>
              <a:sym typeface="Arial"/>
            </a:endParaRPr>
          </a:p>
        </p:txBody>
      </p:sp>
      <p:sp>
        <p:nvSpPr>
          <p:cNvPr id="296" name="Shape 296"/>
          <p:cNvSpPr txBox="1"/>
          <p:nvPr/>
        </p:nvSpPr>
        <p:spPr>
          <a:xfrm>
            <a:off x="350350" y="2703863"/>
            <a:ext cx="4833900" cy="2121300"/>
          </a:xfrm>
          <a:prstGeom prst="rect">
            <a:avLst/>
          </a:prstGeom>
          <a:noFill/>
          <a:ln>
            <a:noFill/>
          </a:ln>
        </p:spPr>
        <p:txBody>
          <a:bodyPr spcFirstLastPara="1" wrap="square" lIns="91425" tIns="91425" rIns="91425" bIns="91425" anchor="t" anchorCtr="0">
            <a:noAutofit/>
          </a:bodyPr>
          <a:lstStyle/>
          <a:p>
            <a:pPr marL="457200" marR="0" lvl="0" indent="-317500" algn="l" rtl="0">
              <a:lnSpc>
                <a:spcPct val="115000"/>
              </a:lnSpc>
              <a:spcBef>
                <a:spcPts val="0"/>
              </a:spcBef>
              <a:spcAft>
                <a:spcPts val="0"/>
              </a:spcAft>
              <a:buClr>
                <a:schemeClr val="dk2"/>
              </a:buClr>
              <a:buSzPts val="1400"/>
              <a:buFont typeface="Arial"/>
              <a:buChar char="●"/>
            </a:pPr>
            <a:r>
              <a:rPr lang="en" sz="1400" b="1" i="0" u="none" strike="noStrike" cap="none">
                <a:solidFill>
                  <a:schemeClr val="dk2"/>
                </a:solidFill>
                <a:latin typeface="Arial"/>
                <a:ea typeface="Arial"/>
                <a:cs typeface="Arial"/>
                <a:sym typeface="Arial"/>
              </a:rPr>
              <a:t>Labeling data points.</a:t>
            </a:r>
            <a:endParaRPr sz="1400" b="1" i="0" u="none" strike="noStrike" cap="none">
              <a:solidFill>
                <a:schemeClr val="dk2"/>
              </a:solidFill>
              <a:latin typeface="Arial"/>
              <a:ea typeface="Arial"/>
              <a:cs typeface="Arial"/>
              <a:sym typeface="Arial"/>
            </a:endParaRPr>
          </a:p>
          <a:p>
            <a:pPr marL="914400" marR="0" lvl="1" indent="-292100" algn="l" rtl="0">
              <a:lnSpc>
                <a:spcPct val="115000"/>
              </a:lnSpc>
              <a:spcBef>
                <a:spcPts val="0"/>
              </a:spcBef>
              <a:spcAft>
                <a:spcPts val="0"/>
              </a:spcAft>
              <a:buClr>
                <a:schemeClr val="dk2"/>
              </a:buClr>
              <a:buSzPts val="1000"/>
              <a:buFont typeface="Arial"/>
              <a:buChar char="○"/>
            </a:pPr>
            <a:r>
              <a:rPr lang="en" sz="1200" b="0" i="0" u="none" strike="noStrike" cap="none">
                <a:solidFill>
                  <a:schemeClr val="dk2"/>
                </a:solidFill>
                <a:latin typeface="Arial"/>
                <a:ea typeface="Arial"/>
                <a:cs typeface="Arial"/>
                <a:sym typeface="Arial"/>
              </a:rPr>
              <a:t>Experienced </a:t>
            </a:r>
            <a:r>
              <a:rPr lang="en" sz="1400" b="0" i="0" u="none" strike="noStrike" cap="none">
                <a:solidFill>
                  <a:schemeClr val="dk2"/>
                </a:solidFill>
                <a:latin typeface="Arial"/>
                <a:ea typeface="Arial"/>
                <a:cs typeface="Arial"/>
                <a:sym typeface="Arial"/>
              </a:rPr>
              <a:t>project</a:t>
            </a:r>
            <a:r>
              <a:rPr lang="en" sz="1200" b="0" i="0" u="none" strike="noStrike" cap="none">
                <a:solidFill>
                  <a:schemeClr val="dk2"/>
                </a:solidFill>
                <a:latin typeface="Arial"/>
                <a:ea typeface="Arial"/>
                <a:cs typeface="Arial"/>
                <a:sym typeface="Arial"/>
              </a:rPr>
              <a:t> Managers label the current status of a project into different levels of risk. </a:t>
            </a:r>
            <a:endParaRPr sz="1200" b="0" i="0" u="none" strike="noStrike" cap="none">
              <a:solidFill>
                <a:schemeClr val="dk2"/>
              </a:solidFill>
              <a:latin typeface="Arial"/>
              <a:ea typeface="Arial"/>
              <a:cs typeface="Arial"/>
              <a:sym typeface="Arial"/>
            </a:endParaRPr>
          </a:p>
          <a:p>
            <a:pPr marL="914400" marR="0" lvl="1" indent="-292100" algn="l" rtl="0">
              <a:lnSpc>
                <a:spcPct val="115000"/>
              </a:lnSpc>
              <a:spcBef>
                <a:spcPts val="0"/>
              </a:spcBef>
              <a:spcAft>
                <a:spcPts val="0"/>
              </a:spcAft>
              <a:buClr>
                <a:schemeClr val="dk2"/>
              </a:buClr>
              <a:buSzPts val="1000"/>
              <a:buFont typeface="Arial"/>
              <a:buChar char="○"/>
            </a:pPr>
            <a:r>
              <a:rPr lang="en" sz="1200" b="0" i="0" u="none" strike="noStrike" cap="none">
                <a:solidFill>
                  <a:schemeClr val="dk2"/>
                </a:solidFill>
                <a:latin typeface="Arial"/>
                <a:ea typeface="Arial"/>
                <a:cs typeface="Arial"/>
                <a:sym typeface="Arial"/>
              </a:rPr>
              <a:t>The Risk </a:t>
            </a:r>
            <a:r>
              <a:rPr lang="en" sz="1400" b="0" i="0" u="none" strike="noStrike" cap="none">
                <a:solidFill>
                  <a:schemeClr val="dk2"/>
                </a:solidFill>
                <a:latin typeface="Arial"/>
                <a:ea typeface="Arial"/>
                <a:cs typeface="Arial"/>
                <a:sym typeface="Arial"/>
              </a:rPr>
              <a:t>calculator</a:t>
            </a:r>
            <a:r>
              <a:rPr lang="en" sz="1200" b="0" i="0" u="none" strike="noStrike" cap="none">
                <a:solidFill>
                  <a:schemeClr val="dk2"/>
                </a:solidFill>
                <a:latin typeface="Arial"/>
                <a:ea typeface="Arial"/>
                <a:cs typeface="Arial"/>
                <a:sym typeface="Arial"/>
              </a:rPr>
              <a:t> (developed in phase II) provides the guideline for the experts.</a:t>
            </a:r>
            <a:endParaRPr sz="1200" b="0" i="0" u="none" strike="noStrike" cap="none">
              <a:solidFill>
                <a:schemeClr val="dk2"/>
              </a:solidFill>
              <a:latin typeface="Arial"/>
              <a:ea typeface="Arial"/>
              <a:cs typeface="Arial"/>
              <a:sym typeface="Arial"/>
            </a:endParaRPr>
          </a:p>
          <a:p>
            <a:pPr marL="914400" marR="0" lvl="1" indent="-292100" algn="l" rtl="0">
              <a:lnSpc>
                <a:spcPct val="115000"/>
              </a:lnSpc>
              <a:spcBef>
                <a:spcPts val="0"/>
              </a:spcBef>
              <a:spcAft>
                <a:spcPts val="0"/>
              </a:spcAft>
              <a:buClr>
                <a:schemeClr val="dk2"/>
              </a:buClr>
              <a:buSzPts val="1000"/>
              <a:buFont typeface="Arial"/>
              <a:buChar char="○"/>
            </a:pPr>
            <a:r>
              <a:rPr lang="en" sz="1200" b="0" i="0" u="none" strike="noStrike" cap="none">
                <a:solidFill>
                  <a:schemeClr val="dk2"/>
                </a:solidFill>
                <a:latin typeface="Arial"/>
                <a:ea typeface="Arial"/>
                <a:cs typeface="Arial"/>
                <a:sym typeface="Arial"/>
              </a:rPr>
              <a:t>Other Domain </a:t>
            </a:r>
            <a:r>
              <a:rPr lang="en" sz="1400" b="0" i="0" u="none" strike="noStrike" cap="none">
                <a:solidFill>
                  <a:schemeClr val="dk2"/>
                </a:solidFill>
                <a:latin typeface="Arial"/>
                <a:ea typeface="Arial"/>
                <a:cs typeface="Arial"/>
                <a:sym typeface="Arial"/>
              </a:rPr>
              <a:t>knowledge</a:t>
            </a:r>
            <a:r>
              <a:rPr lang="en" sz="1200" b="0" i="0" u="none" strike="noStrike" cap="none">
                <a:solidFill>
                  <a:schemeClr val="dk2"/>
                </a:solidFill>
                <a:latin typeface="Arial"/>
                <a:ea typeface="Arial"/>
                <a:cs typeface="Arial"/>
                <a:sym typeface="Arial"/>
              </a:rPr>
              <a:t> and criteria may also apply, if the expert is confident, for example, by the criteria of being  over budget or schedule</a:t>
            </a:r>
            <a:endParaRPr sz="1200" b="0" i="0" u="none" strike="noStrike" cap="none">
              <a:solidFill>
                <a:schemeClr val="dk2"/>
              </a:solidFill>
              <a:latin typeface="Arial"/>
              <a:ea typeface="Arial"/>
              <a:cs typeface="Arial"/>
              <a:sym typeface="Arial"/>
            </a:endParaRPr>
          </a:p>
          <a:p>
            <a:pPr marL="0" marR="0" lvl="0" indent="0" algn="l" rtl="0">
              <a:lnSpc>
                <a:spcPct val="100000"/>
              </a:lnSpc>
              <a:spcBef>
                <a:spcPts val="160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Shape 30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800"/>
              <a:buFont typeface="Arial"/>
              <a:buNone/>
            </a:pPr>
            <a:r>
              <a:rPr lang="en" sz="2800" b="0" i="0" u="none" strike="noStrike" cap="none">
                <a:solidFill>
                  <a:schemeClr val="dk1"/>
                </a:solidFill>
                <a:latin typeface="Arial"/>
                <a:ea typeface="Arial"/>
                <a:cs typeface="Arial"/>
                <a:sym typeface="Arial"/>
              </a:rPr>
              <a:t>Risk Prediction Neural Network</a:t>
            </a:r>
            <a:endParaRPr sz="2800" b="0" i="0" u="none" strike="noStrike" cap="none">
              <a:solidFill>
                <a:schemeClr val="dk1"/>
              </a:solidFill>
              <a:latin typeface="Arial"/>
              <a:ea typeface="Arial"/>
              <a:cs typeface="Arial"/>
              <a:sym typeface="Arial"/>
            </a:endParaRPr>
          </a:p>
        </p:txBody>
      </p:sp>
      <p:sp>
        <p:nvSpPr>
          <p:cNvPr id="302" name="Shape 302"/>
          <p:cNvSpPr txBox="1">
            <a:spLocks noGrp="1"/>
          </p:cNvSpPr>
          <p:nvPr>
            <p:ph type="body" idx="1"/>
          </p:nvPr>
        </p:nvSpPr>
        <p:spPr>
          <a:xfrm>
            <a:off x="311700" y="1144526"/>
            <a:ext cx="8520600" cy="2067000"/>
          </a:xfrm>
          <a:prstGeom prst="rect">
            <a:avLst/>
          </a:prstGeom>
          <a:noFill/>
          <a:ln>
            <a:noFill/>
          </a:ln>
        </p:spPr>
        <p:txBody>
          <a:bodyPr spcFirstLastPara="1" wrap="square" lIns="91425" tIns="91425" rIns="91425" bIns="91425" anchor="t" anchorCtr="0">
            <a:noAutofit/>
          </a:bodyPr>
          <a:lstStyle/>
          <a:p>
            <a:pPr marL="457200" marR="0" lvl="0" indent="-317500" algn="l" rtl="0">
              <a:lnSpc>
                <a:spcPct val="115000"/>
              </a:lnSpc>
              <a:spcBef>
                <a:spcPts val="0"/>
              </a:spcBef>
              <a:spcAft>
                <a:spcPts val="0"/>
              </a:spcAft>
              <a:buClr>
                <a:schemeClr val="dk2"/>
              </a:buClr>
              <a:buSzPts val="1400"/>
              <a:buFont typeface="Arial"/>
              <a:buChar char="●"/>
            </a:pPr>
            <a:r>
              <a:rPr lang="en" sz="1400" b="0" i="0" u="none" strike="noStrike" cap="none">
                <a:solidFill>
                  <a:schemeClr val="dk2"/>
                </a:solidFill>
                <a:latin typeface="Arial"/>
                <a:ea typeface="Arial"/>
                <a:cs typeface="Arial"/>
                <a:sym typeface="Arial"/>
              </a:rPr>
              <a:t>Classify the current status of a project into five levels of risk based on the defined inputs.</a:t>
            </a:r>
            <a:endParaRPr sz="1400" b="0" i="0" u="none" strike="noStrike" cap="none">
              <a:solidFill>
                <a:schemeClr val="dk2"/>
              </a:solidFill>
              <a:latin typeface="Arial"/>
              <a:ea typeface="Arial"/>
              <a:cs typeface="Arial"/>
              <a:sym typeface="Arial"/>
            </a:endParaRPr>
          </a:p>
          <a:p>
            <a:pPr marL="457200" marR="0" lvl="0" indent="-317500" algn="l" rtl="0">
              <a:lnSpc>
                <a:spcPct val="115000"/>
              </a:lnSpc>
              <a:spcBef>
                <a:spcPts val="0"/>
              </a:spcBef>
              <a:spcAft>
                <a:spcPts val="0"/>
              </a:spcAft>
              <a:buClr>
                <a:schemeClr val="dk2"/>
              </a:buClr>
              <a:buSzPts val="1400"/>
              <a:buFont typeface="Arial"/>
              <a:buChar char="●"/>
            </a:pPr>
            <a:r>
              <a:rPr lang="en" sz="1400" b="0" i="0" u="none" strike="noStrike" cap="none">
                <a:solidFill>
                  <a:schemeClr val="dk2"/>
                </a:solidFill>
                <a:latin typeface="Arial"/>
                <a:ea typeface="Arial"/>
                <a:cs typeface="Arial"/>
                <a:sym typeface="Arial"/>
              </a:rPr>
              <a:t>Multilayer Perceptron with 3-layer architecture: Input layer, Hidden layer, and Output Layer. </a:t>
            </a:r>
            <a:endParaRPr sz="1400" b="0" i="0" u="none" strike="noStrike" cap="none">
              <a:solidFill>
                <a:schemeClr val="dk2"/>
              </a:solidFill>
              <a:latin typeface="Arial"/>
              <a:ea typeface="Arial"/>
              <a:cs typeface="Arial"/>
              <a:sym typeface="Arial"/>
            </a:endParaRPr>
          </a:p>
          <a:p>
            <a:pPr marL="914400" marR="0" lvl="1" indent="-292100" algn="l" rtl="0">
              <a:lnSpc>
                <a:spcPct val="115000"/>
              </a:lnSpc>
              <a:spcBef>
                <a:spcPts val="0"/>
              </a:spcBef>
              <a:spcAft>
                <a:spcPts val="0"/>
              </a:spcAft>
              <a:buClr>
                <a:schemeClr val="dk2"/>
              </a:buClr>
              <a:buSzPts val="1000"/>
              <a:buFont typeface="Arial"/>
              <a:buChar char="○"/>
            </a:pPr>
            <a:r>
              <a:rPr lang="en" sz="1000" b="0" i="0" u="none" strike="noStrike" cap="none">
                <a:solidFill>
                  <a:schemeClr val="dk2"/>
                </a:solidFill>
                <a:latin typeface="Arial"/>
                <a:ea typeface="Arial"/>
                <a:cs typeface="Arial"/>
                <a:sym typeface="Arial"/>
              </a:rPr>
              <a:t>The neurons in the hidden layer are the general representations of the inputs.</a:t>
            </a:r>
            <a:endParaRPr sz="1000" b="0" i="0" u="none" strike="noStrike" cap="none">
              <a:solidFill>
                <a:schemeClr val="dk2"/>
              </a:solidFill>
              <a:latin typeface="Arial"/>
              <a:ea typeface="Arial"/>
              <a:cs typeface="Arial"/>
              <a:sym typeface="Arial"/>
            </a:endParaRPr>
          </a:p>
          <a:p>
            <a:pPr marL="914400" marR="0" lvl="1" indent="-292100" algn="l" rtl="0">
              <a:lnSpc>
                <a:spcPct val="115000"/>
              </a:lnSpc>
              <a:spcBef>
                <a:spcPts val="0"/>
              </a:spcBef>
              <a:spcAft>
                <a:spcPts val="0"/>
              </a:spcAft>
              <a:buClr>
                <a:schemeClr val="dk2"/>
              </a:buClr>
              <a:buSzPts val="1000"/>
              <a:buFont typeface="Arial"/>
              <a:buChar char="○"/>
            </a:pPr>
            <a:r>
              <a:rPr lang="en" sz="1000" b="0" i="0" u="none" strike="noStrike" cap="none">
                <a:solidFill>
                  <a:schemeClr val="dk2"/>
                </a:solidFill>
                <a:latin typeface="Arial"/>
                <a:ea typeface="Arial"/>
                <a:cs typeface="Arial"/>
                <a:sym typeface="Arial"/>
              </a:rPr>
              <a:t>May generalise more hidden layers as needed.</a:t>
            </a:r>
            <a:endParaRPr sz="1000" b="0" i="0" u="none" strike="noStrike" cap="none">
              <a:solidFill>
                <a:schemeClr val="dk2"/>
              </a:solidFill>
              <a:latin typeface="Arial"/>
              <a:ea typeface="Arial"/>
              <a:cs typeface="Arial"/>
              <a:sym typeface="Arial"/>
            </a:endParaRPr>
          </a:p>
        </p:txBody>
      </p:sp>
      <p:sp>
        <p:nvSpPr>
          <p:cNvPr id="303" name="Shape 30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1000"/>
              <a:buFont typeface="Arial"/>
              <a:buNone/>
            </a:pPr>
            <a:fld id="{00000000-1234-1234-1234-123412341234}" type="slidenum">
              <a:rPr lang="en" sz="1000" b="0" i="0" u="none" strike="noStrike" cap="none">
                <a:solidFill>
                  <a:schemeClr val="dk2"/>
                </a:solidFill>
                <a:latin typeface="Arial"/>
                <a:ea typeface="Arial"/>
                <a:cs typeface="Arial"/>
                <a:sym typeface="Arial"/>
              </a:rPr>
              <a:t>26</a:t>
            </a:fld>
            <a:endParaRPr sz="1000" b="0" i="0" u="none" strike="noStrike" cap="none">
              <a:solidFill>
                <a:schemeClr val="dk2"/>
              </a:solidFill>
              <a:latin typeface="Arial"/>
              <a:ea typeface="Arial"/>
              <a:cs typeface="Arial"/>
              <a:sym typeface="Arial"/>
            </a:endParaRPr>
          </a:p>
        </p:txBody>
      </p:sp>
      <p:pic>
        <p:nvPicPr>
          <p:cNvPr id="304" name="Shape 304"/>
          <p:cNvPicPr preferRelativeResize="0"/>
          <p:nvPr/>
        </p:nvPicPr>
        <p:blipFill rotWithShape="1">
          <a:blip r:embed="rId3">
            <a:alphaModFix/>
          </a:blip>
          <a:srcRect/>
          <a:stretch/>
        </p:blipFill>
        <p:spPr>
          <a:xfrm>
            <a:off x="1827150" y="2266850"/>
            <a:ext cx="5073474" cy="18889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Shape 309"/>
          <p:cNvSpPr txBox="1">
            <a:spLocks noGrp="1"/>
          </p:cNvSpPr>
          <p:nvPr>
            <p:ph type="body" idx="1"/>
          </p:nvPr>
        </p:nvSpPr>
        <p:spPr>
          <a:xfrm>
            <a:off x="311700" y="1152475"/>
            <a:ext cx="8520600" cy="2525700"/>
          </a:xfrm>
          <a:prstGeom prst="rect">
            <a:avLst/>
          </a:prstGeom>
          <a:noFill/>
          <a:ln>
            <a:noFill/>
          </a:ln>
        </p:spPr>
        <p:txBody>
          <a:bodyPr spcFirstLastPara="1" wrap="square" lIns="91425" tIns="91425" rIns="91425" bIns="91425" anchor="t" anchorCtr="0">
            <a:noAutofit/>
          </a:bodyPr>
          <a:lstStyle/>
          <a:p>
            <a:pPr marL="457200" marR="0" lvl="0" indent="-342900" algn="l" rtl="0">
              <a:lnSpc>
                <a:spcPct val="115000"/>
              </a:lnSpc>
              <a:spcBef>
                <a:spcPts val="0"/>
              </a:spcBef>
              <a:spcAft>
                <a:spcPts val="0"/>
              </a:spcAft>
              <a:buClr>
                <a:schemeClr val="dk2"/>
              </a:buClr>
              <a:buSzPts val="1800"/>
              <a:buFont typeface="Arial"/>
              <a:buAutoNum type="arabicPeriod"/>
            </a:pPr>
            <a:r>
              <a:rPr lang="en" sz="1800" b="0" i="0" u="none" strike="noStrike" cap="none">
                <a:solidFill>
                  <a:schemeClr val="dk2"/>
                </a:solidFill>
                <a:latin typeface="Arial"/>
                <a:ea typeface="Arial"/>
                <a:cs typeface="Arial"/>
                <a:sym typeface="Arial"/>
              </a:rPr>
              <a:t>Actual data from Open Source Projects and USC 577 software engineering courses. </a:t>
            </a:r>
            <a:endParaRPr sz="1800" b="0" i="0" u="none" strike="noStrike" cap="none">
              <a:solidFill>
                <a:schemeClr val="dk2"/>
              </a:solidFill>
              <a:latin typeface="Arial"/>
              <a:ea typeface="Arial"/>
              <a:cs typeface="Arial"/>
              <a:sym typeface="Arial"/>
            </a:endParaRPr>
          </a:p>
          <a:p>
            <a:pPr marL="914400" marR="0" lvl="1" indent="-317500" algn="l" rtl="0">
              <a:lnSpc>
                <a:spcPct val="115000"/>
              </a:lnSpc>
              <a:spcBef>
                <a:spcPts val="0"/>
              </a:spcBef>
              <a:spcAft>
                <a:spcPts val="0"/>
              </a:spcAft>
              <a:buClr>
                <a:schemeClr val="dk2"/>
              </a:buClr>
              <a:buSzPts val="1400"/>
              <a:buFont typeface="Arial"/>
              <a:buAutoNum type="alphaLcPeriod"/>
            </a:pPr>
            <a:r>
              <a:rPr lang="en" sz="1400" b="0" i="0" u="none" strike="noStrike" cap="none">
                <a:solidFill>
                  <a:schemeClr val="dk2"/>
                </a:solidFill>
                <a:latin typeface="Arial"/>
                <a:ea typeface="Arial"/>
                <a:cs typeface="Arial"/>
                <a:sym typeface="Arial"/>
              </a:rPr>
              <a:t>Open source projects: ACUMOS - ATT, OPNFV - ATT, APOLLO - Baidu, </a:t>
            </a:r>
            <a:r>
              <a:rPr lang="en" sz="1400" b="1" i="0" u="none" strike="noStrike" cap="none">
                <a:solidFill>
                  <a:schemeClr val="dk2"/>
                </a:solidFill>
                <a:latin typeface="Arial"/>
                <a:ea typeface="Arial"/>
                <a:cs typeface="Arial"/>
                <a:sym typeface="Arial"/>
              </a:rPr>
              <a:t>Carbon Data-Huawei, OpenSDS-Huawei</a:t>
            </a:r>
            <a:r>
              <a:rPr lang="en" sz="1400" b="0" i="0" u="none" strike="noStrike" cap="none">
                <a:solidFill>
                  <a:schemeClr val="dk2"/>
                </a:solidFill>
                <a:latin typeface="Arial"/>
                <a:ea typeface="Arial"/>
                <a:cs typeface="Arial"/>
                <a:sym typeface="Arial"/>
              </a:rPr>
              <a:t>, HYPERLEDGER - IBM.</a:t>
            </a:r>
            <a:endParaRPr sz="1400" b="0" i="0" u="none" strike="noStrike" cap="none">
              <a:solidFill>
                <a:schemeClr val="dk2"/>
              </a:solidFill>
              <a:latin typeface="Arial"/>
              <a:ea typeface="Arial"/>
              <a:cs typeface="Arial"/>
              <a:sym typeface="Arial"/>
            </a:endParaRPr>
          </a:p>
          <a:p>
            <a:pPr marL="914400" marR="0" lvl="1" indent="-317500" algn="l" rtl="0">
              <a:lnSpc>
                <a:spcPct val="115000"/>
              </a:lnSpc>
              <a:spcBef>
                <a:spcPts val="0"/>
              </a:spcBef>
              <a:spcAft>
                <a:spcPts val="0"/>
              </a:spcAft>
              <a:buClr>
                <a:schemeClr val="dk2"/>
              </a:buClr>
              <a:buSzPts val="1400"/>
              <a:buFont typeface="Arial"/>
              <a:buAutoNum type="alphaLcPeriod"/>
            </a:pPr>
            <a:r>
              <a:rPr lang="en" sz="1400" b="0" i="0" u="none" strike="noStrike" cap="none">
                <a:solidFill>
                  <a:schemeClr val="dk2"/>
                </a:solidFill>
                <a:latin typeface="Arial"/>
                <a:ea typeface="Arial"/>
                <a:cs typeface="Arial"/>
                <a:sym typeface="Arial"/>
              </a:rPr>
              <a:t>USC master-level engineering sources: 22 projects.</a:t>
            </a:r>
            <a:endParaRPr sz="1400" b="0" i="0" u="none" strike="noStrike" cap="none">
              <a:solidFill>
                <a:schemeClr val="dk2"/>
              </a:solidFill>
              <a:latin typeface="Arial"/>
              <a:ea typeface="Arial"/>
              <a:cs typeface="Arial"/>
              <a:sym typeface="Arial"/>
            </a:endParaRPr>
          </a:p>
          <a:p>
            <a:pPr marL="457200" marR="0" lvl="0" indent="-342900" algn="l" rtl="0">
              <a:lnSpc>
                <a:spcPct val="115000"/>
              </a:lnSpc>
              <a:spcBef>
                <a:spcPts val="0"/>
              </a:spcBef>
              <a:spcAft>
                <a:spcPts val="0"/>
              </a:spcAft>
              <a:buClr>
                <a:schemeClr val="dk2"/>
              </a:buClr>
              <a:buSzPts val="1800"/>
              <a:buFont typeface="Arial"/>
              <a:buAutoNum type="arabicPeriod"/>
            </a:pPr>
            <a:r>
              <a:rPr lang="en" sz="1800" b="0" i="0" u="none" strike="noStrike" cap="none">
                <a:solidFill>
                  <a:schemeClr val="dk2"/>
                </a:solidFill>
                <a:latin typeface="Arial"/>
                <a:ea typeface="Arial"/>
                <a:cs typeface="Arial"/>
                <a:sym typeface="Arial"/>
              </a:rPr>
              <a:t>Simulated data for model training and testing.</a:t>
            </a:r>
            <a:endParaRPr sz="1800" b="0" i="0" u="none" strike="noStrike" cap="none">
              <a:solidFill>
                <a:schemeClr val="dk2"/>
              </a:solidFill>
              <a:latin typeface="Arial"/>
              <a:ea typeface="Arial"/>
              <a:cs typeface="Arial"/>
              <a:sym typeface="Arial"/>
            </a:endParaRPr>
          </a:p>
          <a:p>
            <a:pPr marL="914400" marR="0" lvl="1" indent="-317500" algn="l" rtl="0">
              <a:lnSpc>
                <a:spcPct val="115000"/>
              </a:lnSpc>
              <a:spcBef>
                <a:spcPts val="0"/>
              </a:spcBef>
              <a:spcAft>
                <a:spcPts val="0"/>
              </a:spcAft>
              <a:buClr>
                <a:schemeClr val="dk2"/>
              </a:buClr>
              <a:buSzPts val="1400"/>
              <a:buFont typeface="Arial"/>
              <a:buAutoNum type="alphaLcPeriod"/>
            </a:pPr>
            <a:r>
              <a:rPr lang="en" sz="1400" b="0" i="0" u="none" strike="noStrike" cap="none">
                <a:solidFill>
                  <a:schemeClr val="dk2"/>
                </a:solidFill>
                <a:latin typeface="Arial"/>
                <a:ea typeface="Arial"/>
                <a:cs typeface="Arial"/>
                <a:sym typeface="Arial"/>
              </a:rPr>
              <a:t>500 data points based on covariance matrices of the empirical data.</a:t>
            </a:r>
            <a:endParaRPr sz="1400" b="0" i="0" u="none" strike="noStrike" cap="none">
              <a:solidFill>
                <a:schemeClr val="dk2"/>
              </a:solidFill>
              <a:latin typeface="Arial"/>
              <a:ea typeface="Arial"/>
              <a:cs typeface="Arial"/>
              <a:sym typeface="Arial"/>
            </a:endParaRPr>
          </a:p>
          <a:p>
            <a:pPr marL="457200" marR="0" lvl="0" indent="-342900" algn="l" rtl="0">
              <a:lnSpc>
                <a:spcPct val="115000"/>
              </a:lnSpc>
              <a:spcBef>
                <a:spcPts val="0"/>
              </a:spcBef>
              <a:spcAft>
                <a:spcPts val="0"/>
              </a:spcAft>
              <a:buClr>
                <a:schemeClr val="dk2"/>
              </a:buClr>
              <a:buSzPts val="1800"/>
              <a:buFont typeface="Arial"/>
              <a:buAutoNum type="arabicPeriod"/>
            </a:pPr>
            <a:r>
              <a:rPr lang="en" sz="1800" b="0" i="0" u="none" strike="noStrike" cap="none">
                <a:solidFill>
                  <a:schemeClr val="dk2"/>
                </a:solidFill>
                <a:latin typeface="Arial"/>
                <a:ea typeface="Arial"/>
                <a:cs typeface="Arial"/>
                <a:sym typeface="Arial"/>
              </a:rPr>
              <a:t>Using Neuralnet Package in R to train the model.</a:t>
            </a:r>
            <a:endParaRPr sz="1800" b="0" i="0" u="none" strike="noStrike" cap="none">
              <a:solidFill>
                <a:schemeClr val="dk2"/>
              </a:solidFill>
              <a:latin typeface="Arial"/>
              <a:ea typeface="Arial"/>
              <a:cs typeface="Arial"/>
              <a:sym typeface="Arial"/>
            </a:endParaRPr>
          </a:p>
          <a:p>
            <a:pPr marL="914400" marR="0" lvl="1" indent="-317500" algn="l" rtl="0">
              <a:lnSpc>
                <a:spcPct val="115000"/>
              </a:lnSpc>
              <a:spcBef>
                <a:spcPts val="0"/>
              </a:spcBef>
              <a:spcAft>
                <a:spcPts val="0"/>
              </a:spcAft>
              <a:buClr>
                <a:schemeClr val="dk2"/>
              </a:buClr>
              <a:buSzPts val="1400"/>
              <a:buFont typeface="Arial"/>
              <a:buAutoNum type="alphaLcPeriod"/>
            </a:pPr>
            <a:r>
              <a:rPr lang="en" sz="1400" b="0" i="0" u="none" strike="noStrike" cap="none">
                <a:solidFill>
                  <a:schemeClr val="dk2"/>
                </a:solidFill>
                <a:latin typeface="Arial"/>
                <a:ea typeface="Arial"/>
                <a:cs typeface="Arial"/>
                <a:sym typeface="Arial"/>
              </a:rPr>
              <a:t>Demo API is available at our EC2 server</a:t>
            </a:r>
            <a:endParaRPr sz="1400" b="0" i="0" u="none" strike="noStrike" cap="none">
              <a:solidFill>
                <a:schemeClr val="dk2"/>
              </a:solidFill>
              <a:latin typeface="Arial"/>
              <a:ea typeface="Arial"/>
              <a:cs typeface="Arial"/>
              <a:sym typeface="Arial"/>
            </a:endParaRPr>
          </a:p>
        </p:txBody>
      </p:sp>
      <p:sp>
        <p:nvSpPr>
          <p:cNvPr id="310" name="Shape 31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800"/>
              <a:buFont typeface="Arial"/>
              <a:buNone/>
            </a:pPr>
            <a:r>
              <a:rPr lang="en" sz="2800" b="0" i="0" u="none" strike="noStrike" cap="none">
                <a:solidFill>
                  <a:schemeClr val="dk1"/>
                </a:solidFill>
                <a:latin typeface="Arial"/>
                <a:ea typeface="Arial"/>
                <a:cs typeface="Arial"/>
                <a:sym typeface="Arial"/>
              </a:rPr>
              <a:t>Current Implementation of Risk Prediction Model</a:t>
            </a:r>
            <a:endParaRPr sz="2800" b="0" i="0" u="none" strike="noStrike" cap="none">
              <a:solidFill>
                <a:schemeClr val="dk1"/>
              </a:solidFill>
              <a:latin typeface="Arial"/>
              <a:ea typeface="Arial"/>
              <a:cs typeface="Arial"/>
              <a:sym typeface="Arial"/>
            </a:endParaRPr>
          </a:p>
        </p:txBody>
      </p:sp>
      <p:sp>
        <p:nvSpPr>
          <p:cNvPr id="311" name="Shape 31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1000"/>
              <a:buFont typeface="Arial"/>
              <a:buNone/>
            </a:pPr>
            <a:fld id="{00000000-1234-1234-1234-123412341234}" type="slidenum">
              <a:rPr lang="en" sz="1000" b="0" i="0" u="none" strike="noStrike" cap="none">
                <a:solidFill>
                  <a:schemeClr val="dk2"/>
                </a:solidFill>
                <a:latin typeface="Arial"/>
                <a:ea typeface="Arial"/>
                <a:cs typeface="Arial"/>
                <a:sym typeface="Arial"/>
              </a:rPr>
              <a:t>27</a:t>
            </a:fld>
            <a:endParaRPr sz="1000" b="0" i="0" u="none" strike="noStrike" cap="none">
              <a:solidFill>
                <a:schemeClr val="dk2"/>
              </a:solidFill>
              <a:latin typeface="Arial"/>
              <a:ea typeface="Arial"/>
              <a:cs typeface="Arial"/>
              <a:sym typeface="Arial"/>
            </a:endParaRPr>
          </a:p>
        </p:txBody>
      </p:sp>
      <p:sp>
        <p:nvSpPr>
          <p:cNvPr id="312" name="Shape 312"/>
          <p:cNvSpPr/>
          <p:nvPr/>
        </p:nvSpPr>
        <p:spPr>
          <a:xfrm>
            <a:off x="1469875" y="3812925"/>
            <a:ext cx="1416900" cy="793500"/>
          </a:xfrm>
          <a:prstGeom prst="roundRect">
            <a:avLst>
              <a:gd name="adj" fmla="val 16667"/>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Collect </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actual data points </a:t>
            </a:r>
            <a:endParaRPr sz="1400" b="0" i="0" u="none" strike="noStrike" cap="none">
              <a:solidFill>
                <a:srgbClr val="000000"/>
              </a:solidFill>
              <a:latin typeface="Arial"/>
              <a:ea typeface="Arial"/>
              <a:cs typeface="Arial"/>
              <a:sym typeface="Arial"/>
            </a:endParaRPr>
          </a:p>
        </p:txBody>
      </p:sp>
      <p:sp>
        <p:nvSpPr>
          <p:cNvPr id="313" name="Shape 313"/>
          <p:cNvSpPr/>
          <p:nvPr/>
        </p:nvSpPr>
        <p:spPr>
          <a:xfrm>
            <a:off x="6403775" y="3812925"/>
            <a:ext cx="1416900" cy="793500"/>
          </a:xfrm>
          <a:prstGeom prst="roundRect">
            <a:avLst>
              <a:gd name="adj" fmla="val 16667"/>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Model Training and Testing</a:t>
            </a:r>
            <a:endParaRPr sz="1400" b="0" i="0" u="none" strike="noStrike" cap="none">
              <a:solidFill>
                <a:srgbClr val="000000"/>
              </a:solidFill>
              <a:latin typeface="Arial"/>
              <a:ea typeface="Arial"/>
              <a:cs typeface="Arial"/>
              <a:sym typeface="Arial"/>
            </a:endParaRPr>
          </a:p>
        </p:txBody>
      </p:sp>
      <p:sp>
        <p:nvSpPr>
          <p:cNvPr id="314" name="Shape 314"/>
          <p:cNvSpPr/>
          <p:nvPr/>
        </p:nvSpPr>
        <p:spPr>
          <a:xfrm>
            <a:off x="3936813" y="3812925"/>
            <a:ext cx="1416900" cy="793500"/>
          </a:xfrm>
          <a:prstGeom prst="roundRect">
            <a:avLst>
              <a:gd name="adj" fmla="val 16667"/>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Simulate more data points</a:t>
            </a:r>
            <a:endParaRPr sz="1400" b="0" i="0" u="none" strike="noStrike" cap="none">
              <a:solidFill>
                <a:srgbClr val="000000"/>
              </a:solidFill>
              <a:latin typeface="Arial"/>
              <a:ea typeface="Arial"/>
              <a:cs typeface="Arial"/>
              <a:sym typeface="Arial"/>
            </a:endParaRPr>
          </a:p>
        </p:txBody>
      </p:sp>
      <p:cxnSp>
        <p:nvCxnSpPr>
          <p:cNvPr id="315" name="Shape 315"/>
          <p:cNvCxnSpPr>
            <a:stCxn id="312" idx="3"/>
            <a:endCxn id="314" idx="1"/>
          </p:cNvCxnSpPr>
          <p:nvPr/>
        </p:nvCxnSpPr>
        <p:spPr>
          <a:xfrm>
            <a:off x="2886775" y="4209675"/>
            <a:ext cx="1050000" cy="0"/>
          </a:xfrm>
          <a:prstGeom prst="straightConnector1">
            <a:avLst/>
          </a:prstGeom>
          <a:noFill/>
          <a:ln w="19050" cap="flat" cmpd="sng">
            <a:solidFill>
              <a:schemeClr val="dk2"/>
            </a:solidFill>
            <a:prstDash val="solid"/>
            <a:round/>
            <a:headEnd type="none" w="sm" len="sm"/>
            <a:tailEnd type="triangle" w="med" len="med"/>
          </a:ln>
        </p:spPr>
      </p:cxnSp>
      <p:cxnSp>
        <p:nvCxnSpPr>
          <p:cNvPr id="316" name="Shape 316"/>
          <p:cNvCxnSpPr>
            <a:stCxn id="314" idx="3"/>
            <a:endCxn id="313" idx="1"/>
          </p:cNvCxnSpPr>
          <p:nvPr/>
        </p:nvCxnSpPr>
        <p:spPr>
          <a:xfrm>
            <a:off x="5353713" y="4209675"/>
            <a:ext cx="1050000" cy="0"/>
          </a:xfrm>
          <a:prstGeom prst="straightConnector1">
            <a:avLst/>
          </a:prstGeom>
          <a:noFill/>
          <a:ln w="19050" cap="flat" cmpd="sng">
            <a:solidFill>
              <a:schemeClr val="dk2"/>
            </a:solidFill>
            <a:prstDash val="solid"/>
            <a:round/>
            <a:headEnd type="none" w="sm" len="sm"/>
            <a:tailEnd type="triangle" w="med" len="med"/>
          </a:ln>
        </p:spPr>
      </p:cxnSp>
      <p:cxnSp>
        <p:nvCxnSpPr>
          <p:cNvPr id="317" name="Shape 317"/>
          <p:cNvCxnSpPr>
            <a:stCxn id="313" idx="2"/>
            <a:endCxn id="312" idx="2"/>
          </p:cNvCxnSpPr>
          <p:nvPr/>
        </p:nvCxnSpPr>
        <p:spPr>
          <a:xfrm rot="5400000">
            <a:off x="4645025" y="2139825"/>
            <a:ext cx="600" cy="4933800"/>
          </a:xfrm>
          <a:prstGeom prst="bentConnector3">
            <a:avLst>
              <a:gd name="adj1" fmla="val 39687500"/>
            </a:avLst>
          </a:prstGeom>
          <a:noFill/>
          <a:ln w="19050" cap="flat" cmpd="sng">
            <a:solidFill>
              <a:schemeClr val="dk2"/>
            </a:solidFill>
            <a:prstDash val="solid"/>
            <a:round/>
            <a:headEnd type="none" w="sm" len="sm"/>
            <a:tailEnd type="triangle" w="med" len="med"/>
          </a:ln>
        </p:spPr>
      </p:cxn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Shape 322"/>
          <p:cNvSpPr txBox="1">
            <a:spLocks noGrp="1"/>
          </p:cNvSpPr>
          <p:nvPr>
            <p:ph type="title"/>
          </p:nvPr>
        </p:nvSpPr>
        <p:spPr>
          <a:xfrm>
            <a:off x="124850" y="445025"/>
            <a:ext cx="8896200" cy="5727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Risk Estimation Model based on </a:t>
            </a:r>
            <a:r>
              <a:rPr lang="en" b="1"/>
              <a:t>USC-CSSE Projects</a:t>
            </a:r>
            <a:endParaRPr b="1"/>
          </a:p>
        </p:txBody>
      </p:sp>
      <p:sp>
        <p:nvSpPr>
          <p:cNvPr id="323" name="Shape 32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en"/>
              <a:t>Data Source:</a:t>
            </a:r>
            <a:endParaRPr/>
          </a:p>
          <a:p>
            <a:pPr marL="457200" lvl="0" indent="-317500" rtl="0">
              <a:lnSpc>
                <a:spcPct val="115000"/>
              </a:lnSpc>
              <a:spcBef>
                <a:spcPts val="0"/>
              </a:spcBef>
              <a:spcAft>
                <a:spcPts val="0"/>
              </a:spcAft>
              <a:buSzPts val="1400"/>
              <a:buChar char="●"/>
            </a:pPr>
            <a:r>
              <a:rPr lang="en" sz="1400"/>
              <a:t>25 Master-level software engineering projects from 2015-2017. Formal method (ICSM) was applied. Those project involved real world clients and delivered complete products.</a:t>
            </a:r>
            <a:endParaRPr sz="1400"/>
          </a:p>
          <a:p>
            <a:pPr marL="0" lvl="0" indent="0" rtl="0">
              <a:lnSpc>
                <a:spcPct val="115000"/>
              </a:lnSpc>
              <a:spcBef>
                <a:spcPts val="0"/>
              </a:spcBef>
              <a:spcAft>
                <a:spcPts val="0"/>
              </a:spcAft>
              <a:buNone/>
            </a:pPr>
            <a:endParaRPr/>
          </a:p>
          <a:p>
            <a:pPr marL="0" lvl="0" indent="0" rtl="0">
              <a:lnSpc>
                <a:spcPct val="115000"/>
              </a:lnSpc>
              <a:spcBef>
                <a:spcPts val="0"/>
              </a:spcBef>
              <a:spcAft>
                <a:spcPts val="0"/>
              </a:spcAft>
              <a:buNone/>
            </a:pPr>
            <a:r>
              <a:rPr lang="en"/>
              <a:t>Measures:</a:t>
            </a:r>
            <a:endParaRPr/>
          </a:p>
          <a:p>
            <a:pPr marL="457200" lvl="0" indent="-317500" rtl="0">
              <a:lnSpc>
                <a:spcPct val="115000"/>
              </a:lnSpc>
              <a:spcBef>
                <a:spcPts val="0"/>
              </a:spcBef>
              <a:spcAft>
                <a:spcPts val="0"/>
              </a:spcAft>
              <a:buSzPts val="1400"/>
              <a:buChar char="●"/>
            </a:pPr>
            <a:r>
              <a:rPr lang="en" sz="1400"/>
              <a:t>Risk drivers describe the relevant characteristics of a project in terms of personnel, platform, process, and product aspects.</a:t>
            </a:r>
            <a:endParaRPr sz="1400"/>
          </a:p>
          <a:p>
            <a:pPr marL="457200" lvl="0" indent="-317500" rtl="0">
              <a:lnSpc>
                <a:spcPct val="115000"/>
              </a:lnSpc>
              <a:spcBef>
                <a:spcPts val="0"/>
              </a:spcBef>
              <a:spcAft>
                <a:spcPts val="0"/>
              </a:spcAft>
              <a:buSzPts val="1400"/>
              <a:buChar char="●"/>
            </a:pPr>
            <a:r>
              <a:rPr lang="en" sz="1400"/>
              <a:t>They describe the potential risks from products and platforms.</a:t>
            </a:r>
            <a:endParaRPr sz="1400"/>
          </a:p>
          <a:p>
            <a:pPr marL="457200" lvl="0" indent="-317500" rtl="0">
              <a:lnSpc>
                <a:spcPct val="115000"/>
              </a:lnSpc>
              <a:spcBef>
                <a:spcPts val="0"/>
              </a:spcBef>
              <a:spcAft>
                <a:spcPts val="0"/>
              </a:spcAft>
              <a:buSzPts val="1400"/>
              <a:buChar char="●"/>
            </a:pPr>
            <a:r>
              <a:rPr lang="en" sz="1400"/>
              <a:t>They describe ability of the people and the process to undertake the risks.</a:t>
            </a:r>
            <a:endParaRPr sz="1400"/>
          </a:p>
          <a:p>
            <a:pPr marL="457200" lvl="0" indent="-317500" rtl="0">
              <a:lnSpc>
                <a:spcPct val="115000"/>
              </a:lnSpc>
              <a:spcBef>
                <a:spcPts val="0"/>
              </a:spcBef>
              <a:spcAft>
                <a:spcPts val="0"/>
              </a:spcAft>
              <a:buSzPts val="1400"/>
              <a:buChar char="●"/>
            </a:pPr>
            <a:r>
              <a:rPr lang="en" sz="1400"/>
              <a:t>A combination of those factors describes the general bounds of the levels of risks.</a:t>
            </a:r>
            <a:endParaRPr sz="1400"/>
          </a:p>
          <a:p>
            <a:pPr marL="0" lvl="0" indent="0">
              <a:spcBef>
                <a:spcPts val="0"/>
              </a:spcBef>
              <a:spcAft>
                <a:spcPts val="0"/>
              </a:spcAft>
              <a:buNone/>
            </a:pPr>
            <a:endParaRPr/>
          </a:p>
        </p:txBody>
      </p:sp>
      <p:sp>
        <p:nvSpPr>
          <p:cNvPr id="324" name="Shape 3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spcBef>
                <a:spcPts val="0"/>
              </a:spcBef>
              <a:spcAft>
                <a:spcPts val="0"/>
              </a:spcAft>
              <a:buClr>
                <a:srgbClr val="000000"/>
              </a:buClr>
              <a:buSzPts val="1000"/>
              <a:buFont typeface="Arial"/>
              <a:buNone/>
            </a:pPr>
            <a:fld id="{00000000-1234-1234-1234-123412341234}" type="slidenum">
              <a:rPr lang="en"/>
              <a:t>28</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Shape 32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800"/>
              <a:buFont typeface="Arial"/>
              <a:buNone/>
            </a:pPr>
            <a:r>
              <a:rPr lang="en" sz="2800" b="0" i="0" u="none" strike="noStrike" cap="none">
                <a:solidFill>
                  <a:schemeClr val="dk1"/>
                </a:solidFill>
                <a:latin typeface="Arial"/>
                <a:ea typeface="Arial"/>
                <a:cs typeface="Arial"/>
                <a:sym typeface="Arial"/>
              </a:rPr>
              <a:t>Empirically collected data - Risk Drivers</a:t>
            </a:r>
            <a:endParaRPr sz="2800" b="0" i="0" u="none" strike="noStrike" cap="none">
              <a:solidFill>
                <a:schemeClr val="dk1"/>
              </a:solidFill>
              <a:latin typeface="Arial"/>
              <a:ea typeface="Arial"/>
              <a:cs typeface="Arial"/>
              <a:sym typeface="Arial"/>
            </a:endParaRPr>
          </a:p>
        </p:txBody>
      </p:sp>
      <p:sp>
        <p:nvSpPr>
          <p:cNvPr id="330" name="Shape 3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1000"/>
              <a:buFont typeface="Arial"/>
              <a:buNone/>
            </a:pPr>
            <a:fld id="{00000000-1234-1234-1234-123412341234}" type="slidenum">
              <a:rPr lang="en" sz="1000" b="0" i="0" u="none" strike="noStrike" cap="none">
                <a:solidFill>
                  <a:schemeClr val="dk2"/>
                </a:solidFill>
                <a:latin typeface="Arial"/>
                <a:ea typeface="Arial"/>
                <a:cs typeface="Arial"/>
                <a:sym typeface="Arial"/>
              </a:rPr>
              <a:t>29</a:t>
            </a:fld>
            <a:endParaRPr sz="1000" b="0" i="0" u="none" strike="noStrike" cap="none">
              <a:solidFill>
                <a:schemeClr val="dk2"/>
              </a:solidFill>
              <a:latin typeface="Arial"/>
              <a:ea typeface="Arial"/>
              <a:cs typeface="Arial"/>
              <a:sym typeface="Arial"/>
            </a:endParaRPr>
          </a:p>
        </p:txBody>
      </p:sp>
      <p:pic>
        <p:nvPicPr>
          <p:cNvPr id="331" name="Shape 331"/>
          <p:cNvPicPr preferRelativeResize="0"/>
          <p:nvPr/>
        </p:nvPicPr>
        <p:blipFill rotWithShape="1">
          <a:blip r:embed="rId3">
            <a:alphaModFix/>
          </a:blip>
          <a:srcRect/>
          <a:stretch/>
        </p:blipFill>
        <p:spPr>
          <a:xfrm>
            <a:off x="642275" y="1874675"/>
            <a:ext cx="7830176" cy="2722511"/>
          </a:xfrm>
          <a:prstGeom prst="rect">
            <a:avLst/>
          </a:prstGeom>
          <a:noFill/>
          <a:ln w="28575" cap="flat" cmpd="sng">
            <a:solidFill>
              <a:schemeClr val="dk2"/>
            </a:solidFill>
            <a:prstDash val="solid"/>
            <a:round/>
            <a:headEnd type="none" w="sm" len="sm"/>
            <a:tailEnd type="none" w="sm" len="sm"/>
          </a:ln>
        </p:spPr>
      </p:pic>
      <p:sp>
        <p:nvSpPr>
          <p:cNvPr id="332" name="Shape 332"/>
          <p:cNvSpPr txBox="1"/>
          <p:nvPr/>
        </p:nvSpPr>
        <p:spPr>
          <a:xfrm>
            <a:off x="3401763" y="1424600"/>
            <a:ext cx="2311200" cy="393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Development Risk Drivers</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Shape 6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800"/>
              <a:buFont typeface="Arial"/>
              <a:buNone/>
            </a:pPr>
            <a:r>
              <a:rPr lang="en" sz="2800" b="0" i="0" u="none" strike="noStrike" cap="none">
                <a:solidFill>
                  <a:schemeClr val="dk1"/>
                </a:solidFill>
                <a:latin typeface="Arial"/>
                <a:ea typeface="Arial"/>
                <a:cs typeface="Arial"/>
                <a:sym typeface="Arial"/>
              </a:rPr>
              <a:t>Accomplishment to Date</a:t>
            </a:r>
            <a:endParaRPr sz="2800" b="0" i="0" u="none" strike="noStrike" cap="none">
              <a:solidFill>
                <a:schemeClr val="dk1"/>
              </a:solidFill>
              <a:latin typeface="Arial"/>
              <a:ea typeface="Arial"/>
              <a:cs typeface="Arial"/>
              <a:sym typeface="Arial"/>
            </a:endParaRPr>
          </a:p>
        </p:txBody>
      </p:sp>
      <p:sp>
        <p:nvSpPr>
          <p:cNvPr id="70" name="Shape 70"/>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p>
            <a:pPr marL="457200" marR="0" lvl="0" indent="-342900" algn="l" rtl="0">
              <a:lnSpc>
                <a:spcPct val="115000"/>
              </a:lnSpc>
              <a:spcBef>
                <a:spcPts val="0"/>
              </a:spcBef>
              <a:spcAft>
                <a:spcPts val="0"/>
              </a:spcAft>
              <a:buClr>
                <a:schemeClr val="dk2"/>
              </a:buClr>
              <a:buSzPts val="1800"/>
              <a:buFont typeface="Arial"/>
              <a:buChar char="-"/>
            </a:pPr>
            <a:r>
              <a:rPr lang="en" sz="1800" b="0" i="0" u="none" strike="noStrike" cap="none">
                <a:solidFill>
                  <a:schemeClr val="dk2"/>
                </a:solidFill>
                <a:latin typeface="Arial"/>
                <a:ea typeface="Arial"/>
                <a:cs typeface="Arial"/>
                <a:sym typeface="Arial"/>
              </a:rPr>
              <a:t>Workflow/Evidence Determination &amp; Risk Analysis</a:t>
            </a:r>
            <a:endParaRPr sz="1800" b="0" i="0" u="none" strike="noStrike" cap="none">
              <a:solidFill>
                <a:schemeClr val="dk2"/>
              </a:solidFill>
              <a:latin typeface="Arial"/>
              <a:ea typeface="Arial"/>
              <a:cs typeface="Arial"/>
              <a:sym typeface="Arial"/>
            </a:endParaRPr>
          </a:p>
          <a:p>
            <a:pPr marL="457200" marR="0" lvl="0" indent="-342900" algn="l" rtl="0">
              <a:lnSpc>
                <a:spcPct val="115000"/>
              </a:lnSpc>
              <a:spcBef>
                <a:spcPts val="0"/>
              </a:spcBef>
              <a:spcAft>
                <a:spcPts val="0"/>
              </a:spcAft>
              <a:buClr>
                <a:schemeClr val="dk2"/>
              </a:buClr>
              <a:buSzPts val="1800"/>
              <a:buFont typeface="Arial"/>
              <a:buChar char="-"/>
            </a:pPr>
            <a:r>
              <a:rPr lang="en" sz="1800" b="0" i="0" u="none" strike="noStrike" cap="none">
                <a:solidFill>
                  <a:schemeClr val="dk2"/>
                </a:solidFill>
                <a:latin typeface="Arial"/>
                <a:ea typeface="Arial"/>
                <a:cs typeface="Arial"/>
                <a:sym typeface="Arial"/>
              </a:rPr>
              <a:t>Effort Estimates &amp; Evidence Analysis</a:t>
            </a:r>
            <a:endParaRPr sz="1800" b="0" i="0" u="none" strike="noStrike" cap="none">
              <a:solidFill>
                <a:schemeClr val="dk2"/>
              </a:solidFill>
              <a:latin typeface="Arial"/>
              <a:ea typeface="Arial"/>
              <a:cs typeface="Arial"/>
              <a:sym typeface="Arial"/>
            </a:endParaRPr>
          </a:p>
          <a:p>
            <a:pPr marL="457200" marR="0" lvl="0" indent="-342900" algn="l" rtl="0">
              <a:lnSpc>
                <a:spcPct val="115000"/>
              </a:lnSpc>
              <a:spcBef>
                <a:spcPts val="0"/>
              </a:spcBef>
              <a:spcAft>
                <a:spcPts val="0"/>
              </a:spcAft>
              <a:buClr>
                <a:schemeClr val="dk2"/>
              </a:buClr>
              <a:buSzPts val="1800"/>
              <a:buFont typeface="Arial"/>
              <a:buChar char="-"/>
            </a:pPr>
            <a:r>
              <a:rPr lang="en" sz="1800" b="0" i="0" u="none" strike="noStrike" cap="none">
                <a:solidFill>
                  <a:schemeClr val="dk2"/>
                </a:solidFill>
                <a:latin typeface="Arial"/>
                <a:ea typeface="Arial"/>
                <a:cs typeface="Arial"/>
                <a:sym typeface="Arial"/>
              </a:rPr>
              <a:t>Automated Quality Assessment Using Data Normalization Architecture</a:t>
            </a:r>
            <a:endParaRPr sz="1800" b="0" i="0" u="none" strike="noStrike" cap="none">
              <a:solidFill>
                <a:schemeClr val="dk2"/>
              </a:solidFill>
              <a:latin typeface="Arial"/>
              <a:ea typeface="Arial"/>
              <a:cs typeface="Arial"/>
              <a:sym typeface="Arial"/>
            </a:endParaRPr>
          </a:p>
          <a:p>
            <a:pPr marL="457200" marR="0" lvl="0" indent="-342900" algn="l" rtl="0">
              <a:lnSpc>
                <a:spcPct val="115000"/>
              </a:lnSpc>
              <a:spcBef>
                <a:spcPts val="0"/>
              </a:spcBef>
              <a:spcAft>
                <a:spcPts val="0"/>
              </a:spcAft>
              <a:buClr>
                <a:schemeClr val="dk2"/>
              </a:buClr>
              <a:buSzPts val="1800"/>
              <a:buFont typeface="Arial"/>
              <a:buChar char="-"/>
            </a:pPr>
            <a:r>
              <a:rPr lang="en" sz="1800" b="0" i="0" u="none" strike="noStrike" cap="none">
                <a:solidFill>
                  <a:schemeClr val="dk2"/>
                </a:solidFill>
                <a:latin typeface="Arial"/>
                <a:ea typeface="Arial"/>
                <a:cs typeface="Arial"/>
                <a:sym typeface="Arial"/>
              </a:rPr>
              <a:t>Phase IV</a:t>
            </a:r>
            <a:endParaRPr sz="1800" b="0" i="0" u="none" strike="noStrike" cap="none">
              <a:solidFill>
                <a:schemeClr val="dk2"/>
              </a:solidFill>
              <a:latin typeface="Arial"/>
              <a:ea typeface="Arial"/>
              <a:cs typeface="Arial"/>
              <a:sym typeface="Arial"/>
            </a:endParaRPr>
          </a:p>
          <a:p>
            <a:pPr marL="914400" marR="0" lvl="1" indent="-317500" algn="l" rtl="0">
              <a:lnSpc>
                <a:spcPct val="115000"/>
              </a:lnSpc>
              <a:spcBef>
                <a:spcPts val="0"/>
              </a:spcBef>
              <a:spcAft>
                <a:spcPts val="0"/>
              </a:spcAft>
              <a:buClr>
                <a:schemeClr val="dk2"/>
              </a:buClr>
              <a:buSzPts val="1400"/>
              <a:buFont typeface="Arial"/>
              <a:buChar char="-"/>
            </a:pPr>
            <a:r>
              <a:rPr lang="en" sz="1400" b="0" i="0" u="none" strike="noStrike" cap="none">
                <a:solidFill>
                  <a:schemeClr val="dk2"/>
                </a:solidFill>
                <a:latin typeface="Arial"/>
                <a:ea typeface="Arial"/>
                <a:cs typeface="Arial"/>
                <a:sym typeface="Arial"/>
              </a:rPr>
              <a:t>AI/Machine learning (ML) techniques and principles to demonstrate automatic revisions to the development process, using Incremental Commitment Spiral Model (ICSM) and automated Quality Assurance.  </a:t>
            </a:r>
            <a:endParaRPr sz="1400" b="0" i="0" u="none" strike="noStrike" cap="none">
              <a:solidFill>
                <a:schemeClr val="dk2"/>
              </a:solidFill>
              <a:latin typeface="Arial"/>
              <a:ea typeface="Arial"/>
              <a:cs typeface="Arial"/>
              <a:sym typeface="Arial"/>
            </a:endParaRPr>
          </a:p>
          <a:p>
            <a:pPr marL="914400" marR="0" lvl="1" indent="-317500" algn="l" rtl="0">
              <a:lnSpc>
                <a:spcPct val="115000"/>
              </a:lnSpc>
              <a:spcBef>
                <a:spcPts val="0"/>
              </a:spcBef>
              <a:spcAft>
                <a:spcPts val="0"/>
              </a:spcAft>
              <a:buClr>
                <a:schemeClr val="dk2"/>
              </a:buClr>
              <a:buSzPts val="1400"/>
              <a:buFont typeface="Arial"/>
              <a:buChar char="-"/>
            </a:pPr>
            <a:r>
              <a:rPr lang="en" sz="1400" b="0" i="0" u="none" strike="noStrike" cap="none">
                <a:solidFill>
                  <a:schemeClr val="dk2"/>
                </a:solidFill>
                <a:latin typeface="Arial"/>
                <a:ea typeface="Arial"/>
                <a:cs typeface="Arial"/>
                <a:sym typeface="Arial"/>
              </a:rPr>
              <a:t>The TR4 milestone is the use case and data from the following sources is used for analysis/learning: Development Risk drivers, Defect Prediction factors, Huawei's Quality Management database, and static code analysis.</a:t>
            </a:r>
            <a:endParaRPr sz="1400" b="0" i="0" u="none" strike="noStrike" cap="none">
              <a:solidFill>
                <a:schemeClr val="dk2"/>
              </a:solidFill>
              <a:latin typeface="Arial"/>
              <a:ea typeface="Arial"/>
              <a:cs typeface="Arial"/>
              <a:sym typeface="Arial"/>
            </a:endParaRPr>
          </a:p>
          <a:p>
            <a:pPr marL="457200" marR="0" lvl="0" indent="-342900" algn="l" rtl="0">
              <a:lnSpc>
                <a:spcPct val="115000"/>
              </a:lnSpc>
              <a:spcBef>
                <a:spcPts val="0"/>
              </a:spcBef>
              <a:spcAft>
                <a:spcPts val="0"/>
              </a:spcAft>
              <a:buClr>
                <a:schemeClr val="dk2"/>
              </a:buClr>
              <a:buSzPts val="1800"/>
              <a:buFont typeface="Arial"/>
              <a:buChar char="-"/>
            </a:pPr>
            <a:r>
              <a:rPr lang="en" sz="1800" b="1" i="0" u="none" strike="noStrike" cap="none">
                <a:solidFill>
                  <a:schemeClr val="dk2"/>
                </a:solidFill>
                <a:latin typeface="Arial"/>
                <a:ea typeface="Arial"/>
                <a:cs typeface="Arial"/>
                <a:sym typeface="Arial"/>
              </a:rPr>
              <a:t>Phase V</a:t>
            </a:r>
            <a:endParaRPr sz="1800" b="1" i="0" u="none" strike="noStrike" cap="none">
              <a:solidFill>
                <a:schemeClr val="dk2"/>
              </a:solidFill>
              <a:latin typeface="Arial"/>
              <a:ea typeface="Arial"/>
              <a:cs typeface="Arial"/>
              <a:sym typeface="Arial"/>
            </a:endParaRPr>
          </a:p>
          <a:p>
            <a:pPr marL="914400" marR="0" lvl="1" indent="-317500" algn="l" rtl="0">
              <a:lnSpc>
                <a:spcPct val="115000"/>
              </a:lnSpc>
              <a:spcBef>
                <a:spcPts val="0"/>
              </a:spcBef>
              <a:spcAft>
                <a:spcPts val="0"/>
              </a:spcAft>
              <a:buClr>
                <a:schemeClr val="dk2"/>
              </a:buClr>
              <a:buSzPts val="1400"/>
              <a:buFont typeface="Arial"/>
              <a:buChar char="-"/>
            </a:pPr>
            <a:r>
              <a:rPr lang="en" sz="1400" b="1" i="0" u="none" strike="noStrike" cap="none">
                <a:solidFill>
                  <a:schemeClr val="dk2"/>
                </a:solidFill>
                <a:latin typeface="Arial"/>
                <a:ea typeface="Arial"/>
                <a:cs typeface="Arial"/>
                <a:sym typeface="Arial"/>
              </a:rPr>
              <a:t>Integrate risk prediction model with advanced tollgates of system prototype.</a:t>
            </a:r>
            <a:endParaRPr sz="1400" b="1" i="0" u="none" strike="noStrike" cap="none">
              <a:solidFill>
                <a:schemeClr val="dk2"/>
              </a:solidFill>
              <a:latin typeface="Arial"/>
              <a:ea typeface="Arial"/>
              <a:cs typeface="Arial"/>
              <a:sym typeface="Arial"/>
            </a:endParaRPr>
          </a:p>
          <a:p>
            <a:pPr marL="914400" marR="0" lvl="1" indent="-317500" algn="l" rtl="0">
              <a:lnSpc>
                <a:spcPct val="115000"/>
              </a:lnSpc>
              <a:spcBef>
                <a:spcPts val="0"/>
              </a:spcBef>
              <a:spcAft>
                <a:spcPts val="0"/>
              </a:spcAft>
              <a:buClr>
                <a:schemeClr val="dk2"/>
              </a:buClr>
              <a:buSzPts val="1400"/>
              <a:buFont typeface="Arial"/>
              <a:buChar char="-"/>
            </a:pPr>
            <a:r>
              <a:rPr lang="en" sz="1400" b="1" i="0" u="none" strike="noStrike" cap="none">
                <a:solidFill>
                  <a:schemeClr val="dk2"/>
                </a:solidFill>
                <a:latin typeface="Arial"/>
                <a:ea typeface="Arial"/>
                <a:cs typeface="Arial"/>
                <a:sym typeface="Arial"/>
              </a:rPr>
              <a:t>Explore open source project data to improve risk prediction model.</a:t>
            </a:r>
            <a:endParaRPr sz="1400" b="1" i="0" u="none" strike="noStrike" cap="none">
              <a:solidFill>
                <a:schemeClr val="dk2"/>
              </a:solidFill>
              <a:latin typeface="Arial"/>
              <a:ea typeface="Arial"/>
              <a:cs typeface="Arial"/>
              <a:sym typeface="Arial"/>
            </a:endParaRPr>
          </a:p>
          <a:p>
            <a:pPr marL="0" marR="0" lvl="0" indent="0" algn="l" rtl="0">
              <a:lnSpc>
                <a:spcPct val="115000"/>
              </a:lnSpc>
              <a:spcBef>
                <a:spcPts val="1600"/>
              </a:spcBef>
              <a:spcAft>
                <a:spcPts val="0"/>
              </a:spcAft>
              <a:buClr>
                <a:schemeClr val="dk1"/>
              </a:buClr>
              <a:buSzPts val="1100"/>
              <a:buFont typeface="Arial"/>
              <a:buNone/>
            </a:pPr>
            <a:endParaRPr sz="1100" b="1" i="0" u="none" strike="noStrike" cap="none">
              <a:solidFill>
                <a:schemeClr val="dk1"/>
              </a:solidFill>
              <a:latin typeface="Times New Roman"/>
              <a:ea typeface="Times New Roman"/>
              <a:cs typeface="Times New Roman"/>
              <a:sym typeface="Times New Roman"/>
            </a:endParaRPr>
          </a:p>
          <a:p>
            <a:pPr marL="0" marR="0" lvl="0" indent="0" algn="l" rtl="0">
              <a:lnSpc>
                <a:spcPct val="115000"/>
              </a:lnSpc>
              <a:spcBef>
                <a:spcPts val="0"/>
              </a:spcBef>
              <a:spcAft>
                <a:spcPts val="1600"/>
              </a:spcAft>
              <a:buClr>
                <a:schemeClr val="dk2"/>
              </a:buClr>
              <a:buSzPts val="1800"/>
              <a:buFont typeface="Arial"/>
              <a:buNone/>
            </a:pPr>
            <a:endParaRPr sz="1800" b="0" i="0" u="none" strike="noStrike" cap="none">
              <a:solidFill>
                <a:schemeClr val="dk2"/>
              </a:solidFill>
              <a:latin typeface="Arial"/>
              <a:ea typeface="Arial"/>
              <a:cs typeface="Arial"/>
              <a:sym typeface="Arial"/>
            </a:endParaRPr>
          </a:p>
        </p:txBody>
      </p:sp>
      <p:sp>
        <p:nvSpPr>
          <p:cNvPr id="71" name="Shape 7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1000"/>
              <a:buFont typeface="Arial"/>
              <a:buNone/>
            </a:pPr>
            <a:fld id="{00000000-1234-1234-1234-123412341234}" type="slidenum">
              <a:rPr lang="en" sz="1000" b="0" i="0" u="none" strike="noStrike" cap="none">
                <a:solidFill>
                  <a:schemeClr val="dk2"/>
                </a:solidFill>
                <a:latin typeface="Arial"/>
                <a:ea typeface="Arial"/>
                <a:cs typeface="Arial"/>
                <a:sym typeface="Arial"/>
              </a:rPr>
              <a:t>3</a:t>
            </a:fld>
            <a:endParaRPr sz="1000" b="0" i="0" u="none" strike="noStrike" cap="none">
              <a:solidFill>
                <a:schemeClr val="dk2"/>
              </a:solidFill>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Shape 33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800"/>
              <a:buFont typeface="Arial"/>
              <a:buNone/>
            </a:pPr>
            <a:r>
              <a:rPr lang="en" sz="2800" b="0" i="0" u="none" strike="noStrike" cap="none">
                <a:solidFill>
                  <a:schemeClr val="dk1"/>
                </a:solidFill>
                <a:latin typeface="Arial"/>
                <a:ea typeface="Arial"/>
                <a:cs typeface="Arial"/>
                <a:sym typeface="Arial"/>
              </a:rPr>
              <a:t>Scatter Matrix for Data Simulation</a:t>
            </a:r>
            <a:endParaRPr sz="2800" b="0" i="0" u="none" strike="noStrike" cap="none">
              <a:solidFill>
                <a:schemeClr val="dk1"/>
              </a:solidFill>
              <a:latin typeface="Arial"/>
              <a:ea typeface="Arial"/>
              <a:cs typeface="Arial"/>
              <a:sym typeface="Arial"/>
            </a:endParaRPr>
          </a:p>
        </p:txBody>
      </p:sp>
      <p:sp>
        <p:nvSpPr>
          <p:cNvPr id="338" name="Shape 33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1000"/>
              <a:buFont typeface="Arial"/>
              <a:buNone/>
            </a:pPr>
            <a:fld id="{00000000-1234-1234-1234-123412341234}" type="slidenum">
              <a:rPr lang="en" sz="1000" b="0" i="0" u="none" strike="noStrike" cap="none">
                <a:solidFill>
                  <a:schemeClr val="dk2"/>
                </a:solidFill>
                <a:latin typeface="Arial"/>
                <a:ea typeface="Arial"/>
                <a:cs typeface="Arial"/>
                <a:sym typeface="Arial"/>
              </a:rPr>
              <a:t>30</a:t>
            </a:fld>
            <a:endParaRPr sz="1000" b="0" i="0" u="none" strike="noStrike" cap="none">
              <a:solidFill>
                <a:schemeClr val="dk2"/>
              </a:solidFill>
              <a:latin typeface="Arial"/>
              <a:ea typeface="Arial"/>
              <a:cs typeface="Arial"/>
              <a:sym typeface="Arial"/>
            </a:endParaRPr>
          </a:p>
        </p:txBody>
      </p:sp>
      <p:pic>
        <p:nvPicPr>
          <p:cNvPr id="339" name="Shape 339"/>
          <p:cNvPicPr preferRelativeResize="0"/>
          <p:nvPr/>
        </p:nvPicPr>
        <p:blipFill rotWithShape="1">
          <a:blip r:embed="rId3">
            <a:alphaModFix/>
          </a:blip>
          <a:srcRect t="6942"/>
          <a:stretch/>
        </p:blipFill>
        <p:spPr>
          <a:xfrm>
            <a:off x="2515463" y="1346300"/>
            <a:ext cx="3820975" cy="3555775"/>
          </a:xfrm>
          <a:prstGeom prst="rect">
            <a:avLst/>
          </a:prstGeom>
          <a:noFill/>
          <a:ln>
            <a:noFill/>
          </a:ln>
        </p:spPr>
      </p:pic>
      <p:sp>
        <p:nvSpPr>
          <p:cNvPr id="340" name="Shape 340"/>
          <p:cNvSpPr txBox="1"/>
          <p:nvPr/>
        </p:nvSpPr>
        <p:spPr>
          <a:xfrm>
            <a:off x="2600663" y="1054675"/>
            <a:ext cx="3821100" cy="18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Scatterplot Matrix for Risk Prediction Factors</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5" name="Shape 34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800"/>
              <a:buFont typeface="Arial"/>
              <a:buNone/>
            </a:pPr>
            <a:r>
              <a:rPr lang="en" sz="2800" b="0" i="0" u="none" strike="noStrike" cap="none">
                <a:solidFill>
                  <a:schemeClr val="dk1"/>
                </a:solidFill>
                <a:latin typeface="Arial"/>
                <a:ea typeface="Arial"/>
                <a:cs typeface="Arial"/>
                <a:sym typeface="Arial"/>
              </a:rPr>
              <a:t>Example of Simulated Data</a:t>
            </a:r>
            <a:endParaRPr sz="2800" b="0" i="0" u="none" strike="noStrike" cap="none">
              <a:solidFill>
                <a:schemeClr val="dk1"/>
              </a:solidFill>
              <a:latin typeface="Arial"/>
              <a:ea typeface="Arial"/>
              <a:cs typeface="Arial"/>
              <a:sym typeface="Arial"/>
            </a:endParaRPr>
          </a:p>
        </p:txBody>
      </p:sp>
      <p:sp>
        <p:nvSpPr>
          <p:cNvPr id="346" name="Shape 34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1000"/>
              <a:buFont typeface="Arial"/>
              <a:buNone/>
            </a:pPr>
            <a:fld id="{00000000-1234-1234-1234-123412341234}" type="slidenum">
              <a:rPr lang="en" sz="1000" b="0" i="0" u="none" strike="noStrike" cap="none">
                <a:solidFill>
                  <a:schemeClr val="dk2"/>
                </a:solidFill>
                <a:latin typeface="Arial"/>
                <a:ea typeface="Arial"/>
                <a:cs typeface="Arial"/>
                <a:sym typeface="Arial"/>
              </a:rPr>
              <a:t>31</a:t>
            </a:fld>
            <a:endParaRPr sz="1000" b="0" i="0" u="none" strike="noStrike" cap="none">
              <a:solidFill>
                <a:schemeClr val="dk2"/>
              </a:solidFill>
              <a:latin typeface="Arial"/>
              <a:ea typeface="Arial"/>
              <a:cs typeface="Arial"/>
              <a:sym typeface="Arial"/>
            </a:endParaRPr>
          </a:p>
        </p:txBody>
      </p:sp>
      <p:pic>
        <p:nvPicPr>
          <p:cNvPr id="347" name="Shape 347"/>
          <p:cNvPicPr preferRelativeResize="0"/>
          <p:nvPr/>
        </p:nvPicPr>
        <p:blipFill rotWithShape="1">
          <a:blip r:embed="rId3">
            <a:alphaModFix/>
          </a:blip>
          <a:srcRect t="3511"/>
          <a:stretch/>
        </p:blipFill>
        <p:spPr>
          <a:xfrm>
            <a:off x="1106675" y="1143075"/>
            <a:ext cx="6629076" cy="3855224"/>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Shape 35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spcBef>
                <a:spcPts val="0"/>
              </a:spcBef>
              <a:spcAft>
                <a:spcPts val="0"/>
              </a:spcAft>
              <a:buClr>
                <a:schemeClr val="dk1"/>
              </a:buClr>
              <a:buSzPts val="2800"/>
              <a:buFont typeface="Arial"/>
              <a:buNone/>
            </a:pPr>
            <a:r>
              <a:rPr lang="en"/>
              <a:t>The Trained Neural Network</a:t>
            </a:r>
            <a:endParaRPr/>
          </a:p>
          <a:p>
            <a:pPr marL="0" lvl="0" indent="0">
              <a:spcBef>
                <a:spcPts val="0"/>
              </a:spcBef>
              <a:spcAft>
                <a:spcPts val="0"/>
              </a:spcAft>
              <a:buNone/>
            </a:pPr>
            <a:endParaRPr/>
          </a:p>
        </p:txBody>
      </p:sp>
      <p:sp>
        <p:nvSpPr>
          <p:cNvPr id="353" name="Shape 35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spcBef>
                <a:spcPts val="0"/>
              </a:spcBef>
              <a:spcAft>
                <a:spcPts val="0"/>
              </a:spcAft>
              <a:buClr>
                <a:srgbClr val="000000"/>
              </a:buClr>
              <a:buSzPts val="1000"/>
              <a:buFont typeface="Arial"/>
              <a:buNone/>
            </a:pPr>
            <a:fld id="{00000000-1234-1234-1234-123412341234}" type="slidenum">
              <a:rPr lang="en"/>
              <a:t>32</a:t>
            </a:fld>
            <a:endParaRPr/>
          </a:p>
        </p:txBody>
      </p:sp>
      <p:pic>
        <p:nvPicPr>
          <p:cNvPr id="354" name="Shape 354"/>
          <p:cNvPicPr preferRelativeResize="0"/>
          <p:nvPr/>
        </p:nvPicPr>
        <p:blipFill>
          <a:blip r:embed="rId3">
            <a:alphaModFix/>
          </a:blip>
          <a:stretch>
            <a:fillRect/>
          </a:stretch>
        </p:blipFill>
        <p:spPr>
          <a:xfrm>
            <a:off x="3178000" y="1065975"/>
            <a:ext cx="3389318" cy="3820977"/>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Shape 359"/>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sz="2400"/>
              <a:t>Risk Prediction Model based on </a:t>
            </a:r>
            <a:r>
              <a:rPr lang="en" sz="2400" b="1"/>
              <a:t>Open Source Projects</a:t>
            </a:r>
            <a:endParaRPr sz="2400" b="1"/>
          </a:p>
        </p:txBody>
      </p:sp>
      <p:sp>
        <p:nvSpPr>
          <p:cNvPr id="360" name="Shape 360"/>
          <p:cNvSpPr txBox="1">
            <a:spLocks noGrp="1"/>
          </p:cNvSpPr>
          <p:nvPr>
            <p:ph type="body" idx="1"/>
          </p:nvPr>
        </p:nvSpPr>
        <p:spPr>
          <a:xfrm>
            <a:off x="311700" y="1152475"/>
            <a:ext cx="8520600" cy="3675600"/>
          </a:xfrm>
          <a:prstGeom prst="rect">
            <a:avLst/>
          </a:prstGeom>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en" sz="1200" b="1"/>
              <a:t>1.Explore possibility of building risk prediction models for open source projects.</a:t>
            </a:r>
            <a:endParaRPr sz="1200" b="1"/>
          </a:p>
          <a:p>
            <a:pPr marL="0" lvl="0" indent="0" rtl="0">
              <a:lnSpc>
                <a:spcPct val="115000"/>
              </a:lnSpc>
              <a:spcBef>
                <a:spcPts val="0"/>
              </a:spcBef>
              <a:spcAft>
                <a:spcPts val="0"/>
              </a:spcAft>
              <a:buNone/>
            </a:pPr>
            <a:r>
              <a:rPr lang="en" sz="1400"/>
              <a:t>	</a:t>
            </a:r>
            <a:r>
              <a:rPr lang="en" sz="900"/>
              <a:t>1.Two open source projects</a:t>
            </a:r>
            <a:endParaRPr sz="900"/>
          </a:p>
          <a:p>
            <a:pPr marL="457200" lvl="0" indent="457200" rtl="0">
              <a:lnSpc>
                <a:spcPct val="115000"/>
              </a:lnSpc>
              <a:spcBef>
                <a:spcPts val="0"/>
              </a:spcBef>
              <a:spcAft>
                <a:spcPts val="0"/>
              </a:spcAft>
              <a:buNone/>
            </a:pPr>
            <a:r>
              <a:rPr lang="en" sz="800"/>
              <a:t>I.   Carbon Data.</a:t>
            </a:r>
            <a:endParaRPr sz="800"/>
          </a:p>
          <a:p>
            <a:pPr marL="457200" lvl="0" indent="457200" rtl="0">
              <a:lnSpc>
                <a:spcPct val="115000"/>
              </a:lnSpc>
              <a:spcBef>
                <a:spcPts val="0"/>
              </a:spcBef>
              <a:spcAft>
                <a:spcPts val="0"/>
              </a:spcAft>
              <a:buNone/>
            </a:pPr>
            <a:r>
              <a:rPr lang="en" sz="800"/>
              <a:t>II.  Fabric Java.</a:t>
            </a:r>
            <a:endParaRPr sz="800"/>
          </a:p>
          <a:p>
            <a:pPr marL="0" lvl="0" indent="0" rtl="0">
              <a:lnSpc>
                <a:spcPct val="115000"/>
              </a:lnSpc>
              <a:spcBef>
                <a:spcPts val="0"/>
              </a:spcBef>
              <a:spcAft>
                <a:spcPts val="0"/>
              </a:spcAft>
              <a:buNone/>
            </a:pPr>
            <a:r>
              <a:rPr lang="en" sz="1200" b="1"/>
              <a:t>2.What data can be used (Jira and Github are commonly used software engineering tools. Data derived platform is available for production)</a:t>
            </a:r>
            <a:endParaRPr sz="1200" b="1"/>
          </a:p>
          <a:p>
            <a:pPr marL="0" lvl="0" indent="457200" rtl="0">
              <a:lnSpc>
                <a:spcPct val="115000"/>
              </a:lnSpc>
              <a:spcBef>
                <a:spcPts val="0"/>
              </a:spcBef>
              <a:spcAft>
                <a:spcPts val="0"/>
              </a:spcAft>
              <a:buNone/>
            </a:pPr>
            <a:r>
              <a:rPr lang="en" sz="900"/>
              <a:t>1. Jira Repos</a:t>
            </a:r>
            <a:endParaRPr sz="900"/>
          </a:p>
          <a:p>
            <a:pPr marL="457200" lvl="0" indent="457200" rtl="0">
              <a:lnSpc>
                <a:spcPct val="115000"/>
              </a:lnSpc>
              <a:spcBef>
                <a:spcPts val="0"/>
              </a:spcBef>
              <a:spcAft>
                <a:spcPts val="0"/>
              </a:spcAft>
              <a:buNone/>
            </a:pPr>
            <a:r>
              <a:rPr lang="en" sz="900"/>
              <a:t>I.   Release and Milestones.</a:t>
            </a:r>
            <a:endParaRPr sz="900"/>
          </a:p>
          <a:p>
            <a:pPr marL="457200" lvl="0" indent="457200" rtl="0">
              <a:lnSpc>
                <a:spcPct val="115000"/>
              </a:lnSpc>
              <a:spcBef>
                <a:spcPts val="0"/>
              </a:spcBef>
              <a:spcAft>
                <a:spcPts val="0"/>
              </a:spcAft>
              <a:buNone/>
            </a:pPr>
            <a:r>
              <a:rPr lang="en" sz="900"/>
              <a:t>	</a:t>
            </a:r>
            <a:r>
              <a:rPr lang="en" sz="800"/>
              <a:t>Related factors in prediction model: </a:t>
            </a:r>
            <a:r>
              <a:rPr lang="en" sz="800" b="1" i="1"/>
              <a:t>Phase</a:t>
            </a:r>
            <a:endParaRPr sz="800" b="1" i="1"/>
          </a:p>
          <a:p>
            <a:pPr marL="457200" lvl="0" indent="457200" rtl="0">
              <a:lnSpc>
                <a:spcPct val="115000"/>
              </a:lnSpc>
              <a:spcBef>
                <a:spcPts val="0"/>
              </a:spcBef>
              <a:spcAft>
                <a:spcPts val="0"/>
              </a:spcAft>
              <a:buNone/>
            </a:pPr>
            <a:r>
              <a:rPr lang="en" sz="900"/>
              <a:t>II.  Effort tracking report.</a:t>
            </a:r>
            <a:endParaRPr sz="900"/>
          </a:p>
          <a:p>
            <a:pPr marL="457200" lvl="0" indent="457200" rtl="0">
              <a:lnSpc>
                <a:spcPct val="115000"/>
              </a:lnSpc>
              <a:spcBef>
                <a:spcPts val="0"/>
              </a:spcBef>
              <a:spcAft>
                <a:spcPts val="0"/>
              </a:spcAft>
              <a:buNone/>
            </a:pPr>
            <a:r>
              <a:rPr lang="en" sz="900"/>
              <a:t>	</a:t>
            </a:r>
            <a:r>
              <a:rPr lang="en" sz="800"/>
              <a:t>Related factors in prediction model: </a:t>
            </a:r>
            <a:r>
              <a:rPr lang="en" sz="800" b="1" i="1"/>
              <a:t>Effort </a:t>
            </a:r>
            <a:r>
              <a:rPr lang="en" sz="800"/>
              <a:t>(actual effort), </a:t>
            </a:r>
            <a:r>
              <a:rPr lang="en" sz="800" b="1" i="1"/>
              <a:t>Estimated_Effort </a:t>
            </a:r>
            <a:r>
              <a:rPr lang="en" sz="800"/>
              <a:t>(estimated effort)</a:t>
            </a:r>
            <a:endParaRPr sz="800"/>
          </a:p>
          <a:p>
            <a:pPr marL="457200" lvl="0" indent="457200" rtl="0">
              <a:spcBef>
                <a:spcPts val="0"/>
              </a:spcBef>
              <a:spcAft>
                <a:spcPts val="0"/>
              </a:spcAft>
              <a:buNone/>
            </a:pPr>
            <a:r>
              <a:rPr lang="en" sz="900"/>
              <a:t>III. Issue tracking reports: issue creation and resolution reports.</a:t>
            </a:r>
            <a:endParaRPr sz="900"/>
          </a:p>
          <a:p>
            <a:pPr marL="1371600" lvl="0" indent="0" rtl="0">
              <a:spcBef>
                <a:spcPts val="0"/>
              </a:spcBef>
              <a:spcAft>
                <a:spcPts val="0"/>
              </a:spcAft>
              <a:buClr>
                <a:schemeClr val="dk1"/>
              </a:buClr>
              <a:buSzPts val="1100"/>
              <a:buFont typeface="Arial"/>
              <a:buNone/>
            </a:pPr>
            <a:r>
              <a:rPr lang="en" sz="800"/>
              <a:t>Related factors in prediction model: </a:t>
            </a:r>
            <a:r>
              <a:rPr lang="en" sz="800" b="1" i="1"/>
              <a:t>ISS_Num_Resolved, ISS_Num_Unresolved, Accu_Trivial, Accu_Minor, Accu_Major, Accu_Critical, Accu_Block</a:t>
            </a:r>
            <a:endParaRPr sz="800" b="1" i="1"/>
          </a:p>
          <a:p>
            <a:pPr marL="457200" lvl="0" indent="457200" rtl="0">
              <a:lnSpc>
                <a:spcPct val="115000"/>
              </a:lnSpc>
              <a:spcBef>
                <a:spcPts val="0"/>
              </a:spcBef>
              <a:spcAft>
                <a:spcPts val="0"/>
              </a:spcAft>
              <a:buNone/>
            </a:pPr>
            <a:r>
              <a:rPr lang="en" sz="900"/>
              <a:t>IV. Personnel and Contributions.</a:t>
            </a:r>
            <a:endParaRPr sz="900"/>
          </a:p>
          <a:p>
            <a:pPr marL="457200" lvl="0" indent="457200" rtl="0">
              <a:lnSpc>
                <a:spcPct val="115000"/>
              </a:lnSpc>
              <a:spcBef>
                <a:spcPts val="0"/>
              </a:spcBef>
              <a:spcAft>
                <a:spcPts val="0"/>
              </a:spcAft>
              <a:buNone/>
            </a:pPr>
            <a:r>
              <a:rPr lang="en" sz="900"/>
              <a:t>	</a:t>
            </a:r>
            <a:r>
              <a:rPr lang="en" sz="800"/>
              <a:t>Related factors in prediction model: </a:t>
            </a:r>
            <a:r>
              <a:rPr lang="en" sz="800" b="1" i="1"/>
              <a:t>Personnel</a:t>
            </a:r>
            <a:endParaRPr sz="800" b="1" i="1"/>
          </a:p>
          <a:p>
            <a:pPr marL="457200" lvl="0" indent="457200" rtl="0">
              <a:lnSpc>
                <a:spcPct val="115000"/>
              </a:lnSpc>
              <a:spcBef>
                <a:spcPts val="0"/>
              </a:spcBef>
              <a:spcAft>
                <a:spcPts val="0"/>
              </a:spcAft>
              <a:buNone/>
            </a:pPr>
            <a:r>
              <a:rPr lang="en" sz="900"/>
              <a:t>V.  System Modules.</a:t>
            </a:r>
            <a:endParaRPr sz="900"/>
          </a:p>
          <a:p>
            <a:pPr marL="457200" lvl="0" indent="0" rtl="0">
              <a:lnSpc>
                <a:spcPct val="115000"/>
              </a:lnSpc>
              <a:spcBef>
                <a:spcPts val="0"/>
              </a:spcBef>
              <a:spcAft>
                <a:spcPts val="0"/>
              </a:spcAft>
              <a:buNone/>
            </a:pPr>
            <a:r>
              <a:rPr lang="en" sz="900"/>
              <a:t>2.Github</a:t>
            </a:r>
            <a:endParaRPr sz="900"/>
          </a:p>
          <a:p>
            <a:pPr marL="457200" lvl="0" indent="457200" rtl="0">
              <a:lnSpc>
                <a:spcPct val="115000"/>
              </a:lnSpc>
              <a:spcBef>
                <a:spcPts val="0"/>
              </a:spcBef>
              <a:spcAft>
                <a:spcPts val="0"/>
              </a:spcAft>
              <a:buNone/>
            </a:pPr>
            <a:r>
              <a:rPr lang="en" sz="900"/>
              <a:t>I.Commits.</a:t>
            </a:r>
            <a:endParaRPr sz="900"/>
          </a:p>
          <a:p>
            <a:pPr marL="457200" lvl="0" indent="457200" rtl="0">
              <a:lnSpc>
                <a:spcPct val="115000"/>
              </a:lnSpc>
              <a:spcBef>
                <a:spcPts val="0"/>
              </a:spcBef>
              <a:spcAft>
                <a:spcPts val="0"/>
              </a:spcAft>
              <a:buNone/>
            </a:pPr>
            <a:r>
              <a:rPr lang="en" sz="900"/>
              <a:t>	</a:t>
            </a:r>
            <a:r>
              <a:rPr lang="en" sz="800"/>
              <a:t>Related factors in prediction model: </a:t>
            </a:r>
            <a:r>
              <a:rPr lang="en" sz="800" b="1" i="1"/>
              <a:t>CSmell, SVul</a:t>
            </a:r>
            <a:endParaRPr sz="800" i="1"/>
          </a:p>
          <a:p>
            <a:pPr marL="0" lvl="0" indent="0" rtl="0">
              <a:lnSpc>
                <a:spcPct val="115000"/>
              </a:lnSpc>
              <a:spcBef>
                <a:spcPts val="0"/>
              </a:spcBef>
              <a:spcAft>
                <a:spcPts val="0"/>
              </a:spcAft>
              <a:buNone/>
            </a:pPr>
            <a:r>
              <a:rPr lang="en" sz="1200" b="1"/>
              <a:t>3.How risk can be evaluated (in following slides).</a:t>
            </a:r>
            <a:endParaRPr sz="1200" b="1"/>
          </a:p>
          <a:p>
            <a:pPr marL="0" lvl="0" indent="0">
              <a:spcBef>
                <a:spcPts val="0"/>
              </a:spcBef>
              <a:spcAft>
                <a:spcPts val="0"/>
              </a:spcAft>
              <a:buNone/>
            </a:pPr>
            <a:endParaRPr/>
          </a:p>
        </p:txBody>
      </p:sp>
      <p:sp>
        <p:nvSpPr>
          <p:cNvPr id="361" name="Shape 36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spcBef>
                <a:spcPts val="0"/>
              </a:spcBef>
              <a:spcAft>
                <a:spcPts val="0"/>
              </a:spcAft>
              <a:buClr>
                <a:srgbClr val="000000"/>
              </a:buClr>
              <a:buSzPts val="1000"/>
              <a:buFont typeface="Arial"/>
              <a:buNone/>
            </a:pPr>
            <a:fld id="{00000000-1234-1234-1234-123412341234}" type="slidenum">
              <a:rPr lang="en"/>
              <a:t>33</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6" name="Shape 36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 sz="2800" b="0" i="0" u="none" strike="noStrike" cap="none">
                <a:solidFill>
                  <a:schemeClr val="dk1"/>
                </a:solidFill>
                <a:latin typeface="Arial"/>
                <a:ea typeface="Arial"/>
                <a:cs typeface="Arial"/>
                <a:sym typeface="Arial"/>
              </a:rPr>
              <a:t>Empirically collected data - Issue Resolution (Jira)</a:t>
            </a:r>
            <a:endParaRPr sz="28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800"/>
              <a:buFont typeface="Arial"/>
              <a:buNone/>
            </a:pPr>
            <a:endParaRPr sz="2800" b="0" i="0" u="none" strike="noStrike" cap="none">
              <a:solidFill>
                <a:schemeClr val="dk1"/>
              </a:solidFill>
              <a:latin typeface="Arial"/>
              <a:ea typeface="Arial"/>
              <a:cs typeface="Arial"/>
              <a:sym typeface="Arial"/>
            </a:endParaRPr>
          </a:p>
        </p:txBody>
      </p:sp>
      <p:pic>
        <p:nvPicPr>
          <p:cNvPr id="367" name="Shape 367"/>
          <p:cNvPicPr preferRelativeResize="0"/>
          <p:nvPr/>
        </p:nvPicPr>
        <p:blipFill rotWithShape="1">
          <a:blip r:embed="rId3">
            <a:alphaModFix/>
          </a:blip>
          <a:srcRect/>
          <a:stretch/>
        </p:blipFill>
        <p:spPr>
          <a:xfrm>
            <a:off x="729300" y="2518925"/>
            <a:ext cx="5071674" cy="2209875"/>
          </a:xfrm>
          <a:prstGeom prst="rect">
            <a:avLst/>
          </a:prstGeom>
          <a:noFill/>
          <a:ln>
            <a:noFill/>
          </a:ln>
        </p:spPr>
      </p:pic>
      <p:pic>
        <p:nvPicPr>
          <p:cNvPr id="368" name="Shape 368"/>
          <p:cNvPicPr preferRelativeResize="0"/>
          <p:nvPr/>
        </p:nvPicPr>
        <p:blipFill rotWithShape="1">
          <a:blip r:embed="rId4">
            <a:alphaModFix/>
          </a:blip>
          <a:srcRect/>
          <a:stretch/>
        </p:blipFill>
        <p:spPr>
          <a:xfrm>
            <a:off x="6010575" y="1086275"/>
            <a:ext cx="2113429" cy="3411400"/>
          </a:xfrm>
          <a:prstGeom prst="rect">
            <a:avLst/>
          </a:prstGeom>
          <a:noFill/>
          <a:ln>
            <a:noFill/>
          </a:ln>
        </p:spPr>
      </p:pic>
      <p:pic>
        <p:nvPicPr>
          <p:cNvPr id="369" name="Shape 369"/>
          <p:cNvPicPr preferRelativeResize="0"/>
          <p:nvPr/>
        </p:nvPicPr>
        <p:blipFill rotWithShape="1">
          <a:blip r:embed="rId5">
            <a:alphaModFix/>
          </a:blip>
          <a:srcRect/>
          <a:stretch/>
        </p:blipFill>
        <p:spPr>
          <a:xfrm>
            <a:off x="2285125" y="2774688"/>
            <a:ext cx="3197075" cy="1918250"/>
          </a:xfrm>
          <a:prstGeom prst="rect">
            <a:avLst/>
          </a:prstGeom>
          <a:noFill/>
          <a:ln>
            <a:noFill/>
          </a:ln>
        </p:spPr>
      </p:pic>
      <p:sp>
        <p:nvSpPr>
          <p:cNvPr id="370" name="Shape 370"/>
          <p:cNvSpPr txBox="1"/>
          <p:nvPr/>
        </p:nvSpPr>
        <p:spPr>
          <a:xfrm>
            <a:off x="481675" y="1086275"/>
            <a:ext cx="5300100" cy="1005000"/>
          </a:xfrm>
          <a:prstGeom prst="rect">
            <a:avLst/>
          </a:prstGeom>
          <a:noFill/>
          <a:ln>
            <a:noFill/>
          </a:ln>
        </p:spPr>
        <p:txBody>
          <a:bodyPr spcFirstLastPara="1" wrap="square" lIns="91425" tIns="91425" rIns="91425" bIns="91425" anchor="t" anchorCtr="0">
            <a:noAutofit/>
          </a:bodyPr>
          <a:lstStyle/>
          <a:p>
            <a:pPr marL="457200" lvl="0" indent="-304800" rtl="0">
              <a:spcBef>
                <a:spcPts val="0"/>
              </a:spcBef>
              <a:spcAft>
                <a:spcPts val="0"/>
              </a:spcAft>
              <a:buClr>
                <a:schemeClr val="dk1"/>
              </a:buClr>
              <a:buSzPts val="1200"/>
              <a:buAutoNum type="arabicPeriod"/>
            </a:pPr>
            <a:r>
              <a:rPr lang="en" sz="1200">
                <a:solidFill>
                  <a:schemeClr val="dk1"/>
                </a:solidFill>
              </a:rPr>
              <a:t>The distribution of creation time indicates the phases - </a:t>
            </a:r>
            <a:r>
              <a:rPr lang="en" sz="1200" b="1" i="1">
                <a:solidFill>
                  <a:schemeClr val="dk1"/>
                </a:solidFill>
              </a:rPr>
              <a:t>Phase</a:t>
            </a:r>
            <a:r>
              <a:rPr lang="en" sz="1200">
                <a:solidFill>
                  <a:schemeClr val="dk1"/>
                </a:solidFill>
              </a:rPr>
              <a:t>. (If actual definition of phases is available, it would be better)</a:t>
            </a:r>
            <a:endParaRPr sz="1200"/>
          </a:p>
          <a:p>
            <a:pPr marL="457200" lvl="0" indent="-304800" rtl="0">
              <a:spcBef>
                <a:spcPts val="0"/>
              </a:spcBef>
              <a:spcAft>
                <a:spcPts val="0"/>
              </a:spcAft>
              <a:buSzPts val="1200"/>
              <a:buAutoNum type="arabicPeriod"/>
            </a:pPr>
            <a:r>
              <a:rPr lang="en" sz="1200"/>
              <a:t>Issue records provides creation times and resolution times of the issues.</a:t>
            </a:r>
            <a:endParaRPr sz="1200"/>
          </a:p>
          <a:p>
            <a:pPr marL="457200" lvl="0" indent="-317500" rtl="0">
              <a:spcBef>
                <a:spcPts val="0"/>
              </a:spcBef>
              <a:spcAft>
                <a:spcPts val="0"/>
              </a:spcAft>
              <a:buSzPts val="1400"/>
              <a:buChar char="●"/>
            </a:pPr>
            <a:r>
              <a:rPr lang="en" sz="800" b="1" i="1">
                <a:solidFill>
                  <a:schemeClr val="dk2"/>
                </a:solidFill>
              </a:rPr>
              <a:t>ISS_Num_Resolved, ISS_Num_Unresolved </a:t>
            </a:r>
            <a:r>
              <a:rPr lang="en" sz="800">
                <a:solidFill>
                  <a:schemeClr val="dk2"/>
                </a:solidFill>
              </a:rPr>
              <a:t>are calculated by </a:t>
            </a:r>
            <a:r>
              <a:rPr lang="en" sz="800" b="1" i="1">
                <a:solidFill>
                  <a:schemeClr val="dk2"/>
                </a:solidFill>
              </a:rPr>
              <a:t>Phase</a:t>
            </a:r>
            <a:r>
              <a:rPr lang="en" sz="800">
                <a:solidFill>
                  <a:schemeClr val="dk2"/>
                </a:solidFill>
              </a:rPr>
              <a:t> using the issue report</a:t>
            </a:r>
            <a:endParaRPr/>
          </a:p>
        </p:txBody>
      </p:sp>
      <p:sp>
        <p:nvSpPr>
          <p:cNvPr id="371" name="Shape 371"/>
          <p:cNvSpPr txBox="1"/>
          <p:nvPr/>
        </p:nvSpPr>
        <p:spPr>
          <a:xfrm>
            <a:off x="1635000" y="4770775"/>
            <a:ext cx="2862600" cy="333900"/>
          </a:xfrm>
          <a:prstGeom prst="rect">
            <a:avLst/>
          </a:prstGeom>
          <a:noFill/>
          <a:ln>
            <a:noFill/>
          </a:ln>
        </p:spPr>
        <p:txBody>
          <a:bodyPr spcFirstLastPara="1" wrap="square" lIns="91425" tIns="91425" rIns="91425" bIns="91425" anchor="t" anchorCtr="0">
            <a:noAutofit/>
          </a:bodyPr>
          <a:lstStyle/>
          <a:p>
            <a:pPr marL="0" lvl="0" indent="0" algn="ctr" rtl="0">
              <a:lnSpc>
                <a:spcPct val="150000"/>
              </a:lnSpc>
              <a:spcBef>
                <a:spcPts val="0"/>
              </a:spcBef>
              <a:spcAft>
                <a:spcPts val="0"/>
              </a:spcAft>
              <a:buClr>
                <a:schemeClr val="dk1"/>
              </a:buClr>
              <a:buSzPts val="1100"/>
              <a:buFont typeface="Arial"/>
              <a:buNone/>
            </a:pPr>
            <a:r>
              <a:rPr lang="en" sz="700" i="1">
                <a:solidFill>
                  <a:srgbClr val="222222"/>
                </a:solidFill>
              </a:rPr>
              <a:t>Example of issue related datasheet - creation times</a:t>
            </a:r>
            <a:endParaRPr sz="700"/>
          </a:p>
        </p:txBody>
      </p:sp>
      <p:sp>
        <p:nvSpPr>
          <p:cNvPr id="372" name="Shape 372"/>
          <p:cNvSpPr txBox="1"/>
          <p:nvPr/>
        </p:nvSpPr>
        <p:spPr>
          <a:xfrm>
            <a:off x="5741325" y="4535550"/>
            <a:ext cx="2862600" cy="333900"/>
          </a:xfrm>
          <a:prstGeom prst="rect">
            <a:avLst/>
          </a:prstGeom>
          <a:noFill/>
          <a:ln>
            <a:noFill/>
          </a:ln>
        </p:spPr>
        <p:txBody>
          <a:bodyPr spcFirstLastPara="1" wrap="square" lIns="91425" tIns="91425" rIns="91425" bIns="91425" anchor="t" anchorCtr="0">
            <a:noAutofit/>
          </a:bodyPr>
          <a:lstStyle/>
          <a:p>
            <a:pPr marL="0" lvl="0" indent="0" algn="ctr" rtl="0">
              <a:lnSpc>
                <a:spcPct val="150000"/>
              </a:lnSpc>
              <a:spcBef>
                <a:spcPts val="0"/>
              </a:spcBef>
              <a:spcAft>
                <a:spcPts val="0"/>
              </a:spcAft>
              <a:buNone/>
            </a:pPr>
            <a:r>
              <a:rPr lang="en" sz="700" i="1">
                <a:solidFill>
                  <a:srgbClr val="222222"/>
                </a:solidFill>
              </a:rPr>
              <a:t>Example of issue related datasheet - Age</a:t>
            </a:r>
            <a:endParaRPr sz="70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Shape 37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800"/>
              <a:buFont typeface="Arial"/>
              <a:buNone/>
            </a:pPr>
            <a:r>
              <a:rPr lang="en" sz="2800" b="0" i="0" u="none" strike="noStrike" cap="none">
                <a:solidFill>
                  <a:schemeClr val="dk1"/>
                </a:solidFill>
                <a:latin typeface="Arial"/>
                <a:ea typeface="Arial"/>
                <a:cs typeface="Arial"/>
                <a:sym typeface="Arial"/>
              </a:rPr>
              <a:t>Empirically collected data - Time Tracking (Jira)</a:t>
            </a:r>
            <a:endParaRPr sz="2800" b="0" i="0" u="none" strike="noStrike" cap="none">
              <a:solidFill>
                <a:schemeClr val="dk1"/>
              </a:solidFill>
              <a:latin typeface="Arial"/>
              <a:ea typeface="Arial"/>
              <a:cs typeface="Arial"/>
              <a:sym typeface="Arial"/>
            </a:endParaRPr>
          </a:p>
        </p:txBody>
      </p:sp>
      <p:pic>
        <p:nvPicPr>
          <p:cNvPr id="378" name="Shape 378"/>
          <p:cNvPicPr preferRelativeResize="0"/>
          <p:nvPr/>
        </p:nvPicPr>
        <p:blipFill rotWithShape="1">
          <a:blip r:embed="rId3">
            <a:alphaModFix/>
          </a:blip>
          <a:srcRect r="10399"/>
          <a:stretch/>
        </p:blipFill>
        <p:spPr>
          <a:xfrm>
            <a:off x="449950" y="1650450"/>
            <a:ext cx="7993102" cy="2899824"/>
          </a:xfrm>
          <a:prstGeom prst="rect">
            <a:avLst/>
          </a:prstGeom>
          <a:noFill/>
          <a:ln>
            <a:noFill/>
          </a:ln>
        </p:spPr>
      </p:pic>
      <p:sp>
        <p:nvSpPr>
          <p:cNvPr id="379" name="Shape 379"/>
          <p:cNvSpPr txBox="1"/>
          <p:nvPr/>
        </p:nvSpPr>
        <p:spPr>
          <a:xfrm>
            <a:off x="343950" y="1017725"/>
            <a:ext cx="7778100" cy="7569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a:t>Time tracking records provide estimated times and actual times spent on certain tasks.</a:t>
            </a:r>
            <a:endParaRPr/>
          </a:p>
          <a:p>
            <a:pPr marL="457200" lvl="0" indent="-279400" rtl="0">
              <a:lnSpc>
                <a:spcPct val="115000"/>
              </a:lnSpc>
              <a:spcBef>
                <a:spcPts val="0"/>
              </a:spcBef>
              <a:spcAft>
                <a:spcPts val="0"/>
              </a:spcAft>
              <a:buClr>
                <a:schemeClr val="dk2"/>
              </a:buClr>
              <a:buSzPts val="800"/>
              <a:buChar char="●"/>
            </a:pPr>
            <a:r>
              <a:rPr lang="en" sz="800" b="1" i="1">
                <a:solidFill>
                  <a:schemeClr val="dk2"/>
                </a:solidFill>
              </a:rPr>
              <a:t>Effort </a:t>
            </a:r>
            <a:r>
              <a:rPr lang="en" sz="800">
                <a:solidFill>
                  <a:schemeClr val="dk2"/>
                </a:solidFill>
              </a:rPr>
              <a:t>(actual effort), </a:t>
            </a:r>
            <a:r>
              <a:rPr lang="en" sz="800" b="1" i="1">
                <a:solidFill>
                  <a:schemeClr val="dk2"/>
                </a:solidFill>
              </a:rPr>
              <a:t>Estimated_Effort </a:t>
            </a:r>
            <a:r>
              <a:rPr lang="en" sz="800">
                <a:solidFill>
                  <a:schemeClr val="dk2"/>
                </a:solidFill>
              </a:rPr>
              <a:t>(estimated effort) for each</a:t>
            </a:r>
            <a:r>
              <a:rPr lang="en" sz="800" b="1" i="1">
                <a:solidFill>
                  <a:schemeClr val="dk2"/>
                </a:solidFill>
              </a:rPr>
              <a:t> Phase </a:t>
            </a:r>
            <a:r>
              <a:rPr lang="en" sz="800">
                <a:solidFill>
                  <a:schemeClr val="dk2"/>
                </a:solidFill>
              </a:rPr>
              <a:t>is calculated by the effort spent on the issues that belong to the </a:t>
            </a:r>
            <a:r>
              <a:rPr lang="en" sz="800" b="1" i="1">
                <a:solidFill>
                  <a:schemeClr val="dk2"/>
                </a:solidFill>
              </a:rPr>
              <a:t>Phase</a:t>
            </a:r>
            <a:r>
              <a:rPr lang="en" sz="800">
                <a:solidFill>
                  <a:schemeClr val="dk2"/>
                </a:solidFill>
              </a:rPr>
              <a:t>.</a:t>
            </a:r>
            <a:endParaRPr/>
          </a:p>
        </p:txBody>
      </p:sp>
      <p:sp>
        <p:nvSpPr>
          <p:cNvPr id="380" name="Shape 380"/>
          <p:cNvSpPr txBox="1"/>
          <p:nvPr/>
        </p:nvSpPr>
        <p:spPr>
          <a:xfrm>
            <a:off x="3235200" y="4631625"/>
            <a:ext cx="2862600" cy="333900"/>
          </a:xfrm>
          <a:prstGeom prst="rect">
            <a:avLst/>
          </a:prstGeom>
          <a:noFill/>
          <a:ln>
            <a:noFill/>
          </a:ln>
        </p:spPr>
        <p:txBody>
          <a:bodyPr spcFirstLastPara="1" wrap="square" lIns="91425" tIns="91425" rIns="91425" bIns="91425" anchor="t" anchorCtr="0">
            <a:noAutofit/>
          </a:bodyPr>
          <a:lstStyle/>
          <a:p>
            <a:pPr marL="0" lvl="0" indent="0" algn="ctr" rtl="0">
              <a:lnSpc>
                <a:spcPct val="150000"/>
              </a:lnSpc>
              <a:spcBef>
                <a:spcPts val="0"/>
              </a:spcBef>
              <a:spcAft>
                <a:spcPts val="0"/>
              </a:spcAft>
              <a:buNone/>
            </a:pPr>
            <a:r>
              <a:rPr lang="en" sz="700" i="1">
                <a:solidFill>
                  <a:srgbClr val="222222"/>
                </a:solidFill>
              </a:rPr>
              <a:t>Example of time tracking datasheet.</a:t>
            </a:r>
            <a:endParaRPr sz="700">
              <a:solidFill>
                <a:srgbClr val="434343"/>
              </a:solidFill>
            </a:endParaRPr>
          </a:p>
          <a:p>
            <a:pPr marL="0" lvl="0" indent="0" algn="ctr" rtl="0">
              <a:lnSpc>
                <a:spcPct val="150000"/>
              </a:lnSpc>
              <a:spcBef>
                <a:spcPts val="0"/>
              </a:spcBef>
              <a:spcAft>
                <a:spcPts val="0"/>
              </a:spcAft>
              <a:buNone/>
            </a:pPr>
            <a:endParaRPr sz="700" i="1">
              <a:solidFill>
                <a:srgbClr val="222222"/>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Shape 38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800"/>
              <a:buFont typeface="Arial"/>
              <a:buNone/>
            </a:pPr>
            <a:r>
              <a:rPr lang="en" sz="2800" b="0" i="0" u="none" strike="noStrike" cap="none">
                <a:solidFill>
                  <a:schemeClr val="dk1"/>
                </a:solidFill>
                <a:latin typeface="Arial"/>
                <a:ea typeface="Arial"/>
                <a:cs typeface="Arial"/>
                <a:sym typeface="Arial"/>
              </a:rPr>
              <a:t>Empirically collected data - Code Analysis (Github)</a:t>
            </a:r>
            <a:endParaRPr sz="2800" b="0" i="0" u="none" strike="noStrike" cap="none">
              <a:solidFill>
                <a:schemeClr val="dk1"/>
              </a:solidFill>
              <a:latin typeface="Arial"/>
              <a:ea typeface="Arial"/>
              <a:cs typeface="Arial"/>
              <a:sym typeface="Arial"/>
            </a:endParaRPr>
          </a:p>
        </p:txBody>
      </p:sp>
      <p:sp>
        <p:nvSpPr>
          <p:cNvPr id="386" name="Shape 38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1000"/>
              <a:buFont typeface="Arial"/>
              <a:buNone/>
            </a:pPr>
            <a:fld id="{00000000-1234-1234-1234-123412341234}" type="slidenum">
              <a:rPr lang="en" sz="1000" b="0" i="0" u="none" strike="noStrike" cap="none">
                <a:solidFill>
                  <a:schemeClr val="dk2"/>
                </a:solidFill>
                <a:latin typeface="Arial"/>
                <a:ea typeface="Arial"/>
                <a:cs typeface="Arial"/>
                <a:sym typeface="Arial"/>
              </a:rPr>
              <a:t>36</a:t>
            </a:fld>
            <a:endParaRPr sz="1000" b="0" i="0" u="none" strike="noStrike" cap="none">
              <a:solidFill>
                <a:schemeClr val="dk2"/>
              </a:solidFill>
              <a:latin typeface="Arial"/>
              <a:ea typeface="Arial"/>
              <a:cs typeface="Arial"/>
              <a:sym typeface="Arial"/>
            </a:endParaRPr>
          </a:p>
        </p:txBody>
      </p:sp>
      <p:sp>
        <p:nvSpPr>
          <p:cNvPr id="387" name="Shape 387"/>
          <p:cNvSpPr txBox="1"/>
          <p:nvPr/>
        </p:nvSpPr>
        <p:spPr>
          <a:xfrm>
            <a:off x="5197388" y="886663"/>
            <a:ext cx="1870500" cy="3936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Code Metrics</a:t>
            </a:r>
            <a:endParaRPr sz="1400" b="0" i="0" u="none" strike="noStrike" cap="none">
              <a:solidFill>
                <a:srgbClr val="000000"/>
              </a:solidFill>
              <a:latin typeface="Arial"/>
              <a:ea typeface="Arial"/>
              <a:cs typeface="Arial"/>
              <a:sym typeface="Arial"/>
            </a:endParaRPr>
          </a:p>
        </p:txBody>
      </p:sp>
      <p:sp>
        <p:nvSpPr>
          <p:cNvPr id="388" name="Shape 388"/>
          <p:cNvSpPr txBox="1"/>
          <p:nvPr/>
        </p:nvSpPr>
        <p:spPr>
          <a:xfrm>
            <a:off x="472800" y="1280327"/>
            <a:ext cx="3857100" cy="3723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sz="1200"/>
              <a:t>Code metrics applied to each commit to measure code quality and technical debt.</a:t>
            </a:r>
            <a:endParaRPr sz="1200"/>
          </a:p>
          <a:p>
            <a:pPr marL="457200" marR="0" lvl="0" indent="-292100" algn="l" rtl="0">
              <a:lnSpc>
                <a:spcPct val="100000"/>
              </a:lnSpc>
              <a:spcBef>
                <a:spcPts val="0"/>
              </a:spcBef>
              <a:spcAft>
                <a:spcPts val="0"/>
              </a:spcAft>
              <a:buSzPts val="1000"/>
              <a:buChar char="●"/>
            </a:pPr>
            <a:r>
              <a:rPr lang="en" sz="1000"/>
              <a:t>Number of Code smells (</a:t>
            </a:r>
            <a:r>
              <a:rPr lang="en" sz="1000" b="1" i="1"/>
              <a:t>CSmell</a:t>
            </a:r>
            <a:r>
              <a:rPr lang="en" sz="1000"/>
              <a:t>) is calculated by commits that belong to </a:t>
            </a:r>
            <a:r>
              <a:rPr lang="en" sz="1000" b="1" i="1"/>
              <a:t>Phase</a:t>
            </a:r>
            <a:endParaRPr sz="1000" b="1" i="1"/>
          </a:p>
          <a:p>
            <a:pPr marL="457200" marR="0" lvl="0" indent="-292100" algn="l" rtl="0">
              <a:lnSpc>
                <a:spcPct val="100000"/>
              </a:lnSpc>
              <a:spcBef>
                <a:spcPts val="0"/>
              </a:spcBef>
              <a:spcAft>
                <a:spcPts val="0"/>
              </a:spcAft>
              <a:buSzPts val="1000"/>
              <a:buChar char="●"/>
            </a:pPr>
            <a:r>
              <a:rPr lang="en" sz="1000"/>
              <a:t>Number of Vulnerabilities (</a:t>
            </a:r>
            <a:r>
              <a:rPr lang="en" sz="1000" b="1" i="1">
                <a:solidFill>
                  <a:schemeClr val="dk1"/>
                </a:solidFill>
              </a:rPr>
              <a:t>SVul</a:t>
            </a:r>
            <a:r>
              <a:rPr lang="en" sz="1000">
                <a:solidFill>
                  <a:schemeClr val="dk1"/>
                </a:solidFill>
              </a:rPr>
              <a:t>)  is calculated</a:t>
            </a:r>
            <a:endParaRPr sz="1000">
              <a:solidFill>
                <a:schemeClr val="dk1"/>
              </a:solidFill>
            </a:endParaRPr>
          </a:p>
          <a:p>
            <a:pPr marL="457200" marR="0" lvl="0" indent="-292100" algn="l" rtl="0">
              <a:lnSpc>
                <a:spcPct val="100000"/>
              </a:lnSpc>
              <a:spcBef>
                <a:spcPts val="0"/>
              </a:spcBef>
              <a:spcAft>
                <a:spcPts val="0"/>
              </a:spcAft>
              <a:buClr>
                <a:schemeClr val="dk1"/>
              </a:buClr>
              <a:buSzPts val="1000"/>
              <a:buChar char="●"/>
            </a:pPr>
            <a:r>
              <a:rPr lang="en" sz="1000">
                <a:solidFill>
                  <a:schemeClr val="dk1"/>
                </a:solidFill>
              </a:rPr>
              <a:t>by commits that belong to </a:t>
            </a:r>
            <a:r>
              <a:rPr lang="en" sz="1000" b="1" i="1">
                <a:solidFill>
                  <a:schemeClr val="dk1"/>
                </a:solidFill>
              </a:rPr>
              <a:t>Phase</a:t>
            </a:r>
            <a:endParaRPr sz="1000" b="1" i="1">
              <a:solidFill>
                <a:schemeClr val="dk1"/>
              </a:solidFill>
            </a:endParaRPr>
          </a:p>
          <a:p>
            <a:pPr marL="0" marR="0" lvl="0" indent="0" algn="l" rtl="0">
              <a:lnSpc>
                <a:spcPct val="100000"/>
              </a:lnSpc>
              <a:spcBef>
                <a:spcPts val="0"/>
              </a:spcBef>
              <a:spcAft>
                <a:spcPts val="0"/>
              </a:spcAft>
              <a:buNone/>
            </a:pPr>
            <a:r>
              <a:rPr lang="en" sz="1100">
                <a:solidFill>
                  <a:schemeClr val="dk1"/>
                </a:solidFill>
              </a:rPr>
              <a:t>* This analytical data is generated by SQUAAD</a:t>
            </a:r>
            <a:endParaRPr sz="1100">
              <a:solidFill>
                <a:schemeClr val="dk1"/>
              </a:solidFill>
            </a:endParaRPr>
          </a:p>
        </p:txBody>
      </p:sp>
      <p:pic>
        <p:nvPicPr>
          <p:cNvPr id="389" name="Shape 389"/>
          <p:cNvPicPr preferRelativeResize="0"/>
          <p:nvPr/>
        </p:nvPicPr>
        <p:blipFill>
          <a:blip r:embed="rId3">
            <a:alphaModFix/>
          </a:blip>
          <a:stretch>
            <a:fillRect/>
          </a:stretch>
        </p:blipFill>
        <p:spPr>
          <a:xfrm>
            <a:off x="4329900" y="1295126"/>
            <a:ext cx="3840201" cy="3465700"/>
          </a:xfrm>
          <a:prstGeom prst="rect">
            <a:avLst/>
          </a:prstGeom>
          <a:noFill/>
          <a:ln>
            <a:noFill/>
          </a:ln>
        </p:spPr>
      </p:pic>
      <p:sp>
        <p:nvSpPr>
          <p:cNvPr id="390" name="Shape 390"/>
          <p:cNvSpPr txBox="1"/>
          <p:nvPr/>
        </p:nvSpPr>
        <p:spPr>
          <a:xfrm>
            <a:off x="5043325" y="4760825"/>
            <a:ext cx="2862600" cy="333900"/>
          </a:xfrm>
          <a:prstGeom prst="rect">
            <a:avLst/>
          </a:prstGeom>
          <a:noFill/>
          <a:ln>
            <a:noFill/>
          </a:ln>
        </p:spPr>
        <p:txBody>
          <a:bodyPr spcFirstLastPara="1" wrap="square" lIns="91425" tIns="91425" rIns="91425" bIns="91425" anchor="t" anchorCtr="0">
            <a:noAutofit/>
          </a:bodyPr>
          <a:lstStyle/>
          <a:p>
            <a:pPr marL="0" lvl="0" indent="0" algn="ctr" rtl="0">
              <a:lnSpc>
                <a:spcPct val="150000"/>
              </a:lnSpc>
              <a:spcBef>
                <a:spcPts val="0"/>
              </a:spcBef>
              <a:spcAft>
                <a:spcPts val="0"/>
              </a:spcAft>
              <a:buNone/>
            </a:pPr>
            <a:r>
              <a:rPr lang="en" sz="700" i="1">
                <a:solidFill>
                  <a:srgbClr val="222222"/>
                </a:solidFill>
              </a:rPr>
              <a:t>Example of github commits datasheet.</a:t>
            </a:r>
            <a:endParaRPr sz="700">
              <a:solidFill>
                <a:srgbClr val="434343"/>
              </a:solidFill>
            </a:endParaRPr>
          </a:p>
          <a:p>
            <a:pPr marL="0" lvl="0" indent="0" algn="ctr" rtl="0">
              <a:lnSpc>
                <a:spcPct val="150000"/>
              </a:lnSpc>
              <a:spcBef>
                <a:spcPts val="0"/>
              </a:spcBef>
              <a:spcAft>
                <a:spcPts val="0"/>
              </a:spcAft>
              <a:buNone/>
            </a:pPr>
            <a:endParaRPr sz="700" i="1">
              <a:solidFill>
                <a:srgbClr val="222222"/>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sp>
        <p:nvSpPr>
          <p:cNvPr id="395" name="Shape 39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800"/>
              <a:buFont typeface="Arial"/>
              <a:buNone/>
            </a:pPr>
            <a:r>
              <a:rPr lang="en" sz="2800" b="0" i="0" u="none" strike="noStrike" cap="none">
                <a:solidFill>
                  <a:schemeClr val="dk1"/>
                </a:solidFill>
                <a:latin typeface="Arial"/>
                <a:ea typeface="Arial"/>
                <a:cs typeface="Arial"/>
                <a:sym typeface="Arial"/>
              </a:rPr>
              <a:t>Classified Cumulative Bugs by Severity (Jira)</a:t>
            </a:r>
            <a:endParaRPr sz="2800" b="0" i="0" u="none" strike="noStrike" cap="none">
              <a:solidFill>
                <a:schemeClr val="dk1"/>
              </a:solidFill>
              <a:latin typeface="Arial"/>
              <a:ea typeface="Arial"/>
              <a:cs typeface="Arial"/>
              <a:sym typeface="Arial"/>
            </a:endParaRPr>
          </a:p>
        </p:txBody>
      </p:sp>
      <p:pic>
        <p:nvPicPr>
          <p:cNvPr id="396" name="Shape 396"/>
          <p:cNvPicPr preferRelativeResize="0"/>
          <p:nvPr/>
        </p:nvPicPr>
        <p:blipFill rotWithShape="1">
          <a:blip r:embed="rId3">
            <a:alphaModFix/>
          </a:blip>
          <a:srcRect/>
          <a:stretch/>
        </p:blipFill>
        <p:spPr>
          <a:xfrm>
            <a:off x="4922513" y="1099475"/>
            <a:ext cx="2947825" cy="1692750"/>
          </a:xfrm>
          <a:prstGeom prst="rect">
            <a:avLst/>
          </a:prstGeom>
          <a:noFill/>
          <a:ln>
            <a:noFill/>
          </a:ln>
        </p:spPr>
      </p:pic>
      <p:sp>
        <p:nvSpPr>
          <p:cNvPr id="397" name="Shape 39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1000"/>
              <a:buFont typeface="Arial"/>
              <a:buNone/>
            </a:pPr>
            <a:fld id="{00000000-1234-1234-1234-123412341234}" type="slidenum">
              <a:rPr lang="en" sz="1000" b="0" i="0" u="none" strike="noStrike" cap="none">
                <a:solidFill>
                  <a:schemeClr val="dk2"/>
                </a:solidFill>
                <a:latin typeface="Arial"/>
                <a:ea typeface="Arial"/>
                <a:cs typeface="Arial"/>
                <a:sym typeface="Arial"/>
              </a:rPr>
              <a:t>37</a:t>
            </a:fld>
            <a:endParaRPr sz="1000" b="0" i="0" u="none" strike="noStrike" cap="none">
              <a:solidFill>
                <a:schemeClr val="dk2"/>
              </a:solidFill>
              <a:latin typeface="Arial"/>
              <a:ea typeface="Arial"/>
              <a:cs typeface="Arial"/>
              <a:sym typeface="Arial"/>
            </a:endParaRPr>
          </a:p>
        </p:txBody>
      </p:sp>
      <p:pic>
        <p:nvPicPr>
          <p:cNvPr id="398" name="Shape 398"/>
          <p:cNvPicPr preferRelativeResize="0"/>
          <p:nvPr/>
        </p:nvPicPr>
        <p:blipFill rotWithShape="1">
          <a:blip r:embed="rId4">
            <a:alphaModFix/>
          </a:blip>
          <a:srcRect/>
          <a:stretch/>
        </p:blipFill>
        <p:spPr>
          <a:xfrm>
            <a:off x="1142050" y="3217425"/>
            <a:ext cx="3108000" cy="1860900"/>
          </a:xfrm>
          <a:prstGeom prst="rect">
            <a:avLst/>
          </a:prstGeom>
          <a:noFill/>
          <a:ln>
            <a:noFill/>
          </a:ln>
        </p:spPr>
      </p:pic>
      <p:pic>
        <p:nvPicPr>
          <p:cNvPr id="399" name="Shape 399"/>
          <p:cNvPicPr preferRelativeResize="0"/>
          <p:nvPr/>
        </p:nvPicPr>
        <p:blipFill rotWithShape="1">
          <a:blip r:embed="rId5">
            <a:alphaModFix/>
          </a:blip>
          <a:srcRect/>
          <a:stretch/>
        </p:blipFill>
        <p:spPr>
          <a:xfrm>
            <a:off x="4911429" y="3197900"/>
            <a:ext cx="2970000" cy="1748100"/>
          </a:xfrm>
          <a:prstGeom prst="rect">
            <a:avLst/>
          </a:prstGeom>
          <a:noFill/>
          <a:ln>
            <a:noFill/>
          </a:ln>
        </p:spPr>
      </p:pic>
      <p:sp>
        <p:nvSpPr>
          <p:cNvPr id="400" name="Shape 400"/>
          <p:cNvSpPr txBox="1"/>
          <p:nvPr/>
        </p:nvSpPr>
        <p:spPr>
          <a:xfrm>
            <a:off x="802150" y="1079250"/>
            <a:ext cx="3447900" cy="15348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sz="1200"/>
              <a:t>Accumulated Bugs of different severity reflect the potential technical debt.</a:t>
            </a:r>
            <a:endParaRPr sz="1200"/>
          </a:p>
          <a:p>
            <a:pPr marL="0" lvl="0" indent="0" rtl="0">
              <a:lnSpc>
                <a:spcPct val="115000"/>
              </a:lnSpc>
              <a:spcBef>
                <a:spcPts val="0"/>
              </a:spcBef>
              <a:spcAft>
                <a:spcPts val="0"/>
              </a:spcAft>
              <a:buNone/>
            </a:pPr>
            <a:endParaRPr sz="1000" b="1" i="1">
              <a:solidFill>
                <a:schemeClr val="dk2"/>
              </a:solidFill>
            </a:endParaRPr>
          </a:p>
          <a:p>
            <a:pPr marL="457200" lvl="0" indent="-292100" rtl="0">
              <a:lnSpc>
                <a:spcPct val="115000"/>
              </a:lnSpc>
              <a:spcBef>
                <a:spcPts val="0"/>
              </a:spcBef>
              <a:spcAft>
                <a:spcPts val="0"/>
              </a:spcAft>
              <a:buClr>
                <a:schemeClr val="dk2"/>
              </a:buClr>
              <a:buSzPts val="1000"/>
              <a:buChar char="●"/>
            </a:pPr>
            <a:r>
              <a:rPr lang="en" sz="1000" b="1" i="1">
                <a:solidFill>
                  <a:schemeClr val="dk2"/>
                </a:solidFill>
              </a:rPr>
              <a:t>Accu_Trivial, Accu_Minor, Accu_Major, Accu_Critical, Accu_Block </a:t>
            </a:r>
            <a:r>
              <a:rPr lang="en" sz="1000">
                <a:solidFill>
                  <a:schemeClr val="dk2"/>
                </a:solidFill>
              </a:rPr>
              <a:t>are determined by categorizing the bugs according to their severity.</a:t>
            </a:r>
            <a:endParaRPr sz="1000"/>
          </a:p>
          <a:p>
            <a:pPr marL="0" lvl="0" indent="0">
              <a:spcBef>
                <a:spcPts val="0"/>
              </a:spcBef>
              <a:spcAft>
                <a:spcPts val="0"/>
              </a:spcAft>
              <a:buNone/>
            </a:pPr>
            <a:endParaRPr/>
          </a:p>
        </p:txBody>
      </p:sp>
      <p:sp>
        <p:nvSpPr>
          <p:cNvPr id="401" name="Shape 401"/>
          <p:cNvSpPr txBox="1"/>
          <p:nvPr/>
        </p:nvSpPr>
        <p:spPr>
          <a:xfrm>
            <a:off x="4886750" y="2813775"/>
            <a:ext cx="2947800" cy="340500"/>
          </a:xfrm>
          <a:prstGeom prst="rect">
            <a:avLst/>
          </a:prstGeom>
          <a:noFill/>
          <a:ln>
            <a:noFill/>
          </a:ln>
        </p:spPr>
        <p:txBody>
          <a:bodyPr spcFirstLastPara="1" wrap="square" lIns="91425" tIns="91425" rIns="91425" bIns="91425" anchor="t" anchorCtr="0">
            <a:noAutofit/>
          </a:bodyPr>
          <a:lstStyle/>
          <a:p>
            <a:pPr marL="0" lvl="0" indent="0" algn="ctr">
              <a:spcBef>
                <a:spcPts val="0"/>
              </a:spcBef>
              <a:spcAft>
                <a:spcPts val="0"/>
              </a:spcAft>
              <a:buNone/>
            </a:pPr>
            <a:r>
              <a:rPr lang="en" sz="700" i="1">
                <a:solidFill>
                  <a:srgbClr val="222222"/>
                </a:solidFill>
              </a:rPr>
              <a:t>Example of empirically collected data for accumulated bugs of different types</a:t>
            </a:r>
            <a:endParaRPr sz="800" b="1"/>
          </a:p>
        </p:txBody>
      </p:sp>
      <p:sp>
        <p:nvSpPr>
          <p:cNvPr id="402" name="Shape 402"/>
          <p:cNvSpPr txBox="1"/>
          <p:nvPr/>
        </p:nvSpPr>
        <p:spPr>
          <a:xfrm>
            <a:off x="3210350" y="4744425"/>
            <a:ext cx="2862600" cy="333900"/>
          </a:xfrm>
          <a:prstGeom prst="rect">
            <a:avLst/>
          </a:prstGeom>
          <a:noFill/>
          <a:ln>
            <a:noFill/>
          </a:ln>
        </p:spPr>
        <p:txBody>
          <a:bodyPr spcFirstLastPara="1" wrap="square" lIns="91425" tIns="91425" rIns="91425" bIns="91425" anchor="t" anchorCtr="0">
            <a:noAutofit/>
          </a:bodyPr>
          <a:lstStyle/>
          <a:p>
            <a:pPr marL="0" lvl="0" indent="0" algn="ctr" rtl="0">
              <a:lnSpc>
                <a:spcPct val="150000"/>
              </a:lnSpc>
              <a:spcBef>
                <a:spcPts val="0"/>
              </a:spcBef>
              <a:spcAft>
                <a:spcPts val="0"/>
              </a:spcAft>
              <a:buNone/>
            </a:pPr>
            <a:r>
              <a:rPr lang="en" sz="1100" i="1">
                <a:solidFill>
                  <a:srgbClr val="222222"/>
                </a:solidFill>
              </a:rPr>
              <a:t> </a:t>
            </a:r>
            <a:r>
              <a:rPr lang="en" sz="700" i="1">
                <a:solidFill>
                  <a:srgbClr val="222222"/>
                </a:solidFill>
              </a:rPr>
              <a:t>Example of distributions of categorized bugs</a:t>
            </a:r>
            <a:endParaRPr sz="700">
              <a:solidFill>
                <a:srgbClr val="434343"/>
              </a:solidFill>
            </a:endParaRPr>
          </a:p>
          <a:p>
            <a:pPr marL="0" lvl="0" indent="0" algn="ctr" rtl="0">
              <a:lnSpc>
                <a:spcPct val="150000"/>
              </a:lnSpc>
              <a:spcBef>
                <a:spcPts val="0"/>
              </a:spcBef>
              <a:spcAft>
                <a:spcPts val="0"/>
              </a:spcAft>
              <a:buNone/>
            </a:pPr>
            <a:endParaRPr sz="700" i="1">
              <a:solidFill>
                <a:srgbClr val="222222"/>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06"/>
        <p:cNvGrpSpPr/>
        <p:nvPr/>
      </p:nvGrpSpPr>
      <p:grpSpPr>
        <a:xfrm>
          <a:off x="0" y="0"/>
          <a:ext cx="0" cy="0"/>
          <a:chOff x="0" y="0"/>
          <a:chExt cx="0" cy="0"/>
        </a:xfrm>
      </p:grpSpPr>
      <p:sp>
        <p:nvSpPr>
          <p:cNvPr id="407" name="Shape 40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 sz="2000" b="0" i="0" u="none" strike="noStrike" cap="none">
                <a:solidFill>
                  <a:schemeClr val="dk1"/>
                </a:solidFill>
                <a:latin typeface="Arial"/>
                <a:ea typeface="Arial"/>
                <a:cs typeface="Arial"/>
                <a:sym typeface="Arial"/>
              </a:rPr>
              <a:t>Empirically collected data - Personnel &amp; Contribution (Jira)</a:t>
            </a:r>
            <a:endParaRPr sz="2000" b="0" i="0" u="none" strike="noStrike" cap="none">
              <a:solidFill>
                <a:schemeClr val="dk1"/>
              </a:solidFill>
              <a:latin typeface="Arial"/>
              <a:ea typeface="Arial"/>
              <a:cs typeface="Arial"/>
              <a:sym typeface="Arial"/>
            </a:endParaRPr>
          </a:p>
        </p:txBody>
      </p:sp>
      <p:sp>
        <p:nvSpPr>
          <p:cNvPr id="408" name="Shape 408"/>
          <p:cNvSpPr txBox="1"/>
          <p:nvPr/>
        </p:nvSpPr>
        <p:spPr>
          <a:xfrm>
            <a:off x="463025" y="1017725"/>
            <a:ext cx="7843500" cy="5727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a:t>Effort distribution over team members identify the contributors, which helps measure the balance of workload.</a:t>
            </a:r>
            <a:endParaRPr/>
          </a:p>
          <a:p>
            <a:pPr marL="457200" marR="0" lvl="0" indent="-304800" algn="l" rtl="0">
              <a:lnSpc>
                <a:spcPct val="100000"/>
              </a:lnSpc>
              <a:spcBef>
                <a:spcPts val="0"/>
              </a:spcBef>
              <a:spcAft>
                <a:spcPts val="0"/>
              </a:spcAft>
              <a:buSzPts val="1200"/>
              <a:buChar char="●"/>
            </a:pPr>
            <a:r>
              <a:rPr lang="en" sz="1200"/>
              <a:t>The distribution of the effort to personnel determines the core contributors, the number of which define the factor </a:t>
            </a:r>
            <a:r>
              <a:rPr lang="en" sz="1200" b="1" i="1"/>
              <a:t>Personnel</a:t>
            </a:r>
            <a:r>
              <a:rPr lang="en" sz="1200" i="1"/>
              <a:t>. </a:t>
            </a:r>
            <a:r>
              <a:rPr lang="en" sz="1200"/>
              <a:t>Contributors who contribute larger than 5% are determined as core contributors.</a:t>
            </a:r>
            <a:endParaRPr sz="1200"/>
          </a:p>
        </p:txBody>
      </p:sp>
      <p:sp>
        <p:nvSpPr>
          <p:cNvPr id="409" name="Shape 409"/>
          <p:cNvSpPr txBox="1"/>
          <p:nvPr/>
        </p:nvSpPr>
        <p:spPr>
          <a:xfrm>
            <a:off x="1016175" y="4661200"/>
            <a:ext cx="3595800" cy="436500"/>
          </a:xfrm>
          <a:prstGeom prst="rect">
            <a:avLst/>
          </a:prstGeom>
          <a:noFill/>
          <a:ln>
            <a:noFill/>
          </a:ln>
        </p:spPr>
        <p:txBody>
          <a:bodyPr spcFirstLastPara="1" wrap="square" lIns="91425" tIns="91425" rIns="91425" bIns="91425" anchor="t" anchorCtr="0">
            <a:noAutofit/>
          </a:bodyPr>
          <a:lstStyle/>
          <a:p>
            <a:pPr marL="0" lvl="0" indent="0" algn="ctr">
              <a:spcBef>
                <a:spcPts val="0"/>
              </a:spcBef>
              <a:spcAft>
                <a:spcPts val="0"/>
              </a:spcAft>
              <a:buNone/>
            </a:pPr>
            <a:r>
              <a:rPr lang="en" sz="700" i="1"/>
              <a:t>Effort Distribution to Different Developers</a:t>
            </a:r>
            <a:endParaRPr sz="700" i="1"/>
          </a:p>
        </p:txBody>
      </p:sp>
      <p:pic>
        <p:nvPicPr>
          <p:cNvPr id="410" name="Shape 410"/>
          <p:cNvPicPr preferRelativeResize="0"/>
          <p:nvPr/>
        </p:nvPicPr>
        <p:blipFill>
          <a:blip r:embed="rId3">
            <a:alphaModFix/>
          </a:blip>
          <a:stretch>
            <a:fillRect/>
          </a:stretch>
        </p:blipFill>
        <p:spPr>
          <a:xfrm>
            <a:off x="5657775" y="1913300"/>
            <a:ext cx="1382325" cy="2909175"/>
          </a:xfrm>
          <a:prstGeom prst="rect">
            <a:avLst/>
          </a:prstGeom>
          <a:noFill/>
          <a:ln>
            <a:noFill/>
          </a:ln>
        </p:spPr>
      </p:pic>
      <p:pic>
        <p:nvPicPr>
          <p:cNvPr id="411" name="Shape 411"/>
          <p:cNvPicPr preferRelativeResize="0"/>
          <p:nvPr/>
        </p:nvPicPr>
        <p:blipFill>
          <a:blip r:embed="rId4">
            <a:alphaModFix/>
          </a:blip>
          <a:stretch>
            <a:fillRect/>
          </a:stretch>
        </p:blipFill>
        <p:spPr>
          <a:xfrm>
            <a:off x="1086625" y="2203050"/>
            <a:ext cx="3568589" cy="2458150"/>
          </a:xfrm>
          <a:prstGeom prst="rect">
            <a:avLst/>
          </a:prstGeom>
          <a:noFill/>
          <a:ln>
            <a:noFill/>
          </a:ln>
        </p:spPr>
      </p:pic>
      <p:sp>
        <p:nvSpPr>
          <p:cNvPr id="412" name="Shape 412"/>
          <p:cNvSpPr txBox="1"/>
          <p:nvPr/>
        </p:nvSpPr>
        <p:spPr>
          <a:xfrm>
            <a:off x="4890775" y="4822475"/>
            <a:ext cx="3125100" cy="227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00" i="1"/>
              <a:t>Example of identifying core developers</a:t>
            </a:r>
            <a:endParaRPr sz="700" i="1"/>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sp>
        <p:nvSpPr>
          <p:cNvPr id="417" name="Shape 41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800"/>
              <a:buFont typeface="Arial"/>
              <a:buNone/>
            </a:pPr>
            <a:r>
              <a:rPr lang="en" sz="2000" b="0" i="0" u="none" strike="noStrike" cap="none">
                <a:solidFill>
                  <a:schemeClr val="dk1"/>
                </a:solidFill>
                <a:latin typeface="Arial"/>
                <a:ea typeface="Arial"/>
                <a:cs typeface="Arial"/>
                <a:sym typeface="Arial"/>
              </a:rPr>
              <a:t>Risk Assessment Metrics based on Open Source Data</a:t>
            </a:r>
            <a:endParaRPr sz="2000" b="0" i="0" u="none" strike="noStrike" cap="none">
              <a:solidFill>
                <a:schemeClr val="dk1"/>
              </a:solidFill>
              <a:latin typeface="Arial"/>
              <a:ea typeface="Arial"/>
              <a:cs typeface="Arial"/>
              <a:sym typeface="Arial"/>
            </a:endParaRPr>
          </a:p>
        </p:txBody>
      </p:sp>
      <p:sp>
        <p:nvSpPr>
          <p:cNvPr id="418" name="Shape 418"/>
          <p:cNvSpPr txBox="1">
            <a:spLocks noGrp="1"/>
          </p:cNvSpPr>
          <p:nvPr>
            <p:ph type="body" idx="1"/>
          </p:nvPr>
        </p:nvSpPr>
        <p:spPr>
          <a:xfrm>
            <a:off x="311700" y="1017725"/>
            <a:ext cx="8520600" cy="35511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None/>
            </a:pPr>
            <a:r>
              <a:rPr lang="en"/>
              <a:t>The proposed method to measure risk. </a:t>
            </a:r>
            <a:endParaRPr/>
          </a:p>
          <a:p>
            <a:pPr marL="457200" marR="0" lvl="0" indent="-304800" algn="l" rtl="0">
              <a:lnSpc>
                <a:spcPct val="115000"/>
              </a:lnSpc>
              <a:spcBef>
                <a:spcPts val="0"/>
              </a:spcBef>
              <a:spcAft>
                <a:spcPts val="0"/>
              </a:spcAft>
              <a:buClr>
                <a:schemeClr val="dk2"/>
              </a:buClr>
              <a:buSzPts val="1200"/>
              <a:buFont typeface="Arial"/>
              <a:buAutoNum type="arabicPeriod"/>
            </a:pPr>
            <a:r>
              <a:rPr lang="en" sz="1200" b="1" i="1" u="none" strike="noStrike" cap="none">
                <a:solidFill>
                  <a:schemeClr val="dk2"/>
                </a:solidFill>
              </a:rPr>
              <a:t>Risk_inflation_rate</a:t>
            </a:r>
            <a:r>
              <a:rPr lang="en" sz="1200" b="0" i="0" u="none" strike="noStrike" cap="none">
                <a:solidFill>
                  <a:schemeClr val="dk2"/>
                </a:solidFill>
                <a:latin typeface="Arial"/>
                <a:ea typeface="Arial"/>
                <a:cs typeface="Arial"/>
                <a:sym typeface="Arial"/>
              </a:rPr>
              <a:t> = </a:t>
            </a:r>
            <a:r>
              <a:rPr lang="en" sz="1200" b="1" i="1" u="none" strike="noStrike" cap="none">
                <a:solidFill>
                  <a:schemeClr val="dk2"/>
                </a:solidFill>
              </a:rPr>
              <a:t>ISS_</a:t>
            </a:r>
            <a:r>
              <a:rPr lang="en" sz="1200" b="1" i="1"/>
              <a:t>Num_Unresolved</a:t>
            </a:r>
            <a:r>
              <a:rPr lang="en" sz="1200"/>
              <a:t> (</a:t>
            </a:r>
            <a:r>
              <a:rPr lang="en" sz="1200" b="0" i="0" u="none" strike="noStrike" cap="none">
                <a:solidFill>
                  <a:schemeClr val="dk2"/>
                </a:solidFill>
                <a:latin typeface="Arial"/>
                <a:ea typeface="Arial"/>
                <a:cs typeface="Arial"/>
                <a:sym typeface="Arial"/>
              </a:rPr>
              <a:t>number of unsolved issues) / </a:t>
            </a:r>
            <a:r>
              <a:rPr lang="en" sz="1200" b="1" i="1" u="none" strike="noStrike" cap="none">
                <a:solidFill>
                  <a:schemeClr val="dk2"/>
                </a:solidFill>
              </a:rPr>
              <a:t>ISS_Num_Resolved</a:t>
            </a:r>
            <a:r>
              <a:rPr lang="en" sz="1200" b="0" i="0" u="none" strike="noStrike" cap="none">
                <a:solidFill>
                  <a:schemeClr val="dk2"/>
                </a:solidFill>
                <a:latin typeface="Arial"/>
                <a:ea typeface="Arial"/>
                <a:cs typeface="Arial"/>
                <a:sym typeface="Arial"/>
              </a:rPr>
              <a:t> (number of solved issues) (at the end of a milestone)</a:t>
            </a:r>
            <a:endParaRPr sz="1200" b="0" i="0" u="none" strike="noStrike" cap="none">
              <a:solidFill>
                <a:schemeClr val="dk2"/>
              </a:solidFill>
              <a:latin typeface="Arial"/>
              <a:ea typeface="Arial"/>
              <a:cs typeface="Arial"/>
              <a:sym typeface="Arial"/>
            </a:endParaRPr>
          </a:p>
          <a:p>
            <a:pPr marL="457200" marR="0" lvl="0" indent="-304800" algn="l" rtl="0">
              <a:lnSpc>
                <a:spcPct val="115000"/>
              </a:lnSpc>
              <a:spcBef>
                <a:spcPts val="0"/>
              </a:spcBef>
              <a:spcAft>
                <a:spcPts val="0"/>
              </a:spcAft>
              <a:buClr>
                <a:schemeClr val="dk2"/>
              </a:buClr>
              <a:buSzPts val="1200"/>
              <a:buFont typeface="Arial"/>
              <a:buAutoNum type="arabicPeriod"/>
            </a:pPr>
            <a:r>
              <a:rPr lang="en" sz="1200" b="1" i="1" u="none" strike="noStrike" cap="none">
                <a:solidFill>
                  <a:schemeClr val="dk2"/>
                </a:solidFill>
              </a:rPr>
              <a:t>Pressure</a:t>
            </a:r>
            <a:r>
              <a:rPr lang="en" sz="1200" b="0" i="0" u="none" strike="noStrike" cap="none">
                <a:solidFill>
                  <a:schemeClr val="dk2"/>
                </a:solidFill>
                <a:latin typeface="Arial"/>
                <a:ea typeface="Arial"/>
                <a:cs typeface="Arial"/>
                <a:sym typeface="Arial"/>
              </a:rPr>
              <a:t> = </a:t>
            </a:r>
            <a:r>
              <a:rPr lang="en" sz="1200" b="1" i="1"/>
              <a:t>A</a:t>
            </a:r>
            <a:r>
              <a:rPr lang="en" sz="1200" b="1" i="1" u="none" strike="noStrike" cap="none">
                <a:solidFill>
                  <a:schemeClr val="dk2"/>
                </a:solidFill>
              </a:rPr>
              <a:t>ctual</a:t>
            </a:r>
            <a:r>
              <a:rPr lang="en" sz="1200" b="1" i="1"/>
              <a:t>_E</a:t>
            </a:r>
            <a:r>
              <a:rPr lang="en" sz="1200" b="1" i="1" u="none" strike="noStrike" cap="none">
                <a:solidFill>
                  <a:schemeClr val="dk2"/>
                </a:solidFill>
              </a:rPr>
              <a:t>ffort</a:t>
            </a:r>
            <a:r>
              <a:rPr lang="en" sz="1200" b="0" i="0" u="none" strike="noStrike" cap="none">
                <a:solidFill>
                  <a:schemeClr val="dk2"/>
                </a:solidFill>
                <a:latin typeface="Arial"/>
                <a:ea typeface="Arial"/>
                <a:cs typeface="Arial"/>
                <a:sym typeface="Arial"/>
              </a:rPr>
              <a:t> / </a:t>
            </a:r>
            <a:r>
              <a:rPr lang="en" sz="1200" b="1" i="1"/>
              <a:t>E</a:t>
            </a:r>
            <a:r>
              <a:rPr lang="en" sz="1200" b="1" i="1" u="none" strike="noStrike" cap="none">
                <a:solidFill>
                  <a:schemeClr val="dk2"/>
                </a:solidFill>
              </a:rPr>
              <a:t>stimated</a:t>
            </a:r>
            <a:r>
              <a:rPr lang="en" sz="1200" b="1" i="1"/>
              <a:t>_E</a:t>
            </a:r>
            <a:r>
              <a:rPr lang="en" sz="1200" b="1" i="1" u="none" strike="noStrike" cap="none">
                <a:solidFill>
                  <a:schemeClr val="dk2"/>
                </a:solidFill>
              </a:rPr>
              <a:t>ffort</a:t>
            </a:r>
            <a:r>
              <a:rPr lang="en" sz="1200" b="0" i="0" u="none" strike="noStrike" cap="none">
                <a:solidFill>
                  <a:schemeClr val="dk2"/>
                </a:solidFill>
                <a:latin typeface="Arial"/>
                <a:ea typeface="Arial"/>
                <a:cs typeface="Arial"/>
                <a:sym typeface="Arial"/>
              </a:rPr>
              <a:t> (for each phase)</a:t>
            </a:r>
            <a:endParaRPr sz="1200" b="0" i="0" u="none" strike="noStrike" cap="none">
              <a:solidFill>
                <a:schemeClr val="dk2"/>
              </a:solidFill>
              <a:latin typeface="Arial"/>
              <a:ea typeface="Arial"/>
              <a:cs typeface="Arial"/>
              <a:sym typeface="Arial"/>
            </a:endParaRPr>
          </a:p>
          <a:p>
            <a:pPr marL="457200" marR="0" lvl="0" indent="-304800" algn="l" rtl="0">
              <a:lnSpc>
                <a:spcPct val="115000"/>
              </a:lnSpc>
              <a:spcBef>
                <a:spcPts val="0"/>
              </a:spcBef>
              <a:spcAft>
                <a:spcPts val="0"/>
              </a:spcAft>
              <a:buClr>
                <a:schemeClr val="dk2"/>
              </a:buClr>
              <a:buSzPts val="1200"/>
              <a:buFont typeface="Arial"/>
              <a:buAutoNum type="arabicPeriod"/>
            </a:pPr>
            <a:r>
              <a:rPr lang="en" sz="1200" b="1" i="1" u="none" strike="noStrike" cap="none">
                <a:solidFill>
                  <a:schemeClr val="dk2"/>
                </a:solidFill>
              </a:rPr>
              <a:t>Risk</a:t>
            </a:r>
            <a:r>
              <a:rPr lang="en" sz="1200" b="0" i="0" u="none" strike="noStrike" cap="none">
                <a:solidFill>
                  <a:schemeClr val="dk2"/>
                </a:solidFill>
                <a:latin typeface="Arial"/>
                <a:ea typeface="Arial"/>
                <a:cs typeface="Arial"/>
                <a:sym typeface="Arial"/>
              </a:rPr>
              <a:t> = </a:t>
            </a:r>
            <a:r>
              <a:rPr lang="en" sz="1200" b="1" i="1"/>
              <a:t>R</a:t>
            </a:r>
            <a:r>
              <a:rPr lang="en" sz="1200" b="1" i="1" u="none" strike="noStrike" cap="none">
                <a:solidFill>
                  <a:schemeClr val="dk2"/>
                </a:solidFill>
              </a:rPr>
              <a:t>isk_inflation_rate</a:t>
            </a:r>
            <a:r>
              <a:rPr lang="en" sz="1200" b="0" i="0" u="none" strike="noStrike" cap="none">
                <a:solidFill>
                  <a:schemeClr val="dk2"/>
                </a:solidFill>
                <a:latin typeface="Arial"/>
                <a:ea typeface="Arial"/>
                <a:cs typeface="Arial"/>
                <a:sym typeface="Arial"/>
              </a:rPr>
              <a:t> + </a:t>
            </a:r>
            <a:r>
              <a:rPr lang="en" sz="1200" b="1" i="1" u="none" strike="noStrike" cap="none">
                <a:solidFill>
                  <a:schemeClr val="dk2"/>
                </a:solidFill>
              </a:rPr>
              <a:t>Pressure</a:t>
            </a:r>
            <a:endParaRPr sz="1200" b="0" i="0" u="none" strike="noStrike" cap="none">
              <a:solidFill>
                <a:schemeClr val="dk2"/>
              </a:solidFill>
              <a:latin typeface="Arial"/>
              <a:ea typeface="Arial"/>
              <a:cs typeface="Arial"/>
              <a:sym typeface="Arial"/>
            </a:endParaRPr>
          </a:p>
        </p:txBody>
      </p:sp>
      <p:pic>
        <p:nvPicPr>
          <p:cNvPr id="419" name="Shape 419"/>
          <p:cNvPicPr preferRelativeResize="0"/>
          <p:nvPr/>
        </p:nvPicPr>
        <p:blipFill rotWithShape="1">
          <a:blip r:embed="rId3">
            <a:alphaModFix/>
          </a:blip>
          <a:srcRect/>
          <a:stretch/>
        </p:blipFill>
        <p:spPr>
          <a:xfrm>
            <a:off x="431725" y="2526500"/>
            <a:ext cx="7991223" cy="15734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Shape 7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800"/>
              <a:buFont typeface="Arial"/>
              <a:buNone/>
            </a:pPr>
            <a:r>
              <a:rPr lang="en" sz="2800" b="0" i="0" u="none" strike="noStrike" cap="none">
                <a:solidFill>
                  <a:schemeClr val="dk1"/>
                </a:solidFill>
                <a:latin typeface="Arial"/>
                <a:ea typeface="Arial"/>
                <a:cs typeface="Arial"/>
                <a:sym typeface="Arial"/>
              </a:rPr>
              <a:t>Overview</a:t>
            </a:r>
            <a:endParaRPr sz="2800" b="0" i="0" u="none" strike="noStrike" cap="none">
              <a:solidFill>
                <a:schemeClr val="dk1"/>
              </a:solidFill>
              <a:latin typeface="Arial"/>
              <a:ea typeface="Arial"/>
              <a:cs typeface="Arial"/>
              <a:sym typeface="Arial"/>
            </a:endParaRPr>
          </a:p>
        </p:txBody>
      </p:sp>
      <p:sp>
        <p:nvSpPr>
          <p:cNvPr id="77" name="Shape 7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p>
            <a:pPr marL="457200" marR="0" lvl="0" indent="-342900" algn="l" rtl="0">
              <a:lnSpc>
                <a:spcPct val="115000"/>
              </a:lnSpc>
              <a:spcBef>
                <a:spcPts val="0"/>
              </a:spcBef>
              <a:spcAft>
                <a:spcPts val="0"/>
              </a:spcAft>
              <a:buClr>
                <a:schemeClr val="dk2"/>
              </a:buClr>
              <a:buSzPts val="1800"/>
              <a:buFont typeface="Arial"/>
              <a:buChar char="-"/>
            </a:pPr>
            <a:r>
              <a:rPr lang="en" sz="1800" b="1" i="0" u="none" strike="noStrike" cap="none">
                <a:solidFill>
                  <a:schemeClr val="dk2"/>
                </a:solidFill>
                <a:latin typeface="Arial"/>
                <a:ea typeface="Arial"/>
                <a:cs typeface="Arial"/>
                <a:sym typeface="Arial"/>
              </a:rPr>
              <a:t>Operational Concept</a:t>
            </a:r>
            <a:endParaRPr sz="1800" b="1" i="0" u="none" strike="noStrike" cap="none">
              <a:solidFill>
                <a:schemeClr val="dk2"/>
              </a:solidFill>
              <a:latin typeface="Arial"/>
              <a:ea typeface="Arial"/>
              <a:cs typeface="Arial"/>
              <a:sym typeface="Arial"/>
            </a:endParaRPr>
          </a:p>
          <a:p>
            <a:pPr marL="457200" marR="0" lvl="0" indent="-342900" algn="l" rtl="0">
              <a:lnSpc>
                <a:spcPct val="115000"/>
              </a:lnSpc>
              <a:spcBef>
                <a:spcPts val="0"/>
              </a:spcBef>
              <a:spcAft>
                <a:spcPts val="0"/>
              </a:spcAft>
              <a:buClr>
                <a:schemeClr val="dk2"/>
              </a:buClr>
              <a:buSzPts val="1800"/>
              <a:buFont typeface="Arial"/>
              <a:buChar char="-"/>
            </a:pPr>
            <a:r>
              <a:rPr lang="en" sz="1800" b="1" i="0" u="none" strike="noStrike" cap="none">
                <a:solidFill>
                  <a:schemeClr val="dk2"/>
                </a:solidFill>
                <a:latin typeface="Arial"/>
                <a:ea typeface="Arial"/>
                <a:cs typeface="Arial"/>
                <a:sym typeface="Arial"/>
              </a:rPr>
              <a:t>Potential Data Sources</a:t>
            </a:r>
            <a:endParaRPr sz="1800" b="1" i="0" u="none" strike="noStrike" cap="none">
              <a:solidFill>
                <a:schemeClr val="dk2"/>
              </a:solidFill>
              <a:latin typeface="Arial"/>
              <a:ea typeface="Arial"/>
              <a:cs typeface="Arial"/>
              <a:sym typeface="Arial"/>
            </a:endParaRPr>
          </a:p>
          <a:p>
            <a:pPr marL="457200" marR="0" lvl="0" indent="-342900" algn="l" rtl="0">
              <a:lnSpc>
                <a:spcPct val="115000"/>
              </a:lnSpc>
              <a:spcBef>
                <a:spcPts val="0"/>
              </a:spcBef>
              <a:spcAft>
                <a:spcPts val="0"/>
              </a:spcAft>
              <a:buClr>
                <a:schemeClr val="dk2"/>
              </a:buClr>
              <a:buSzPts val="1800"/>
              <a:buFont typeface="Arial"/>
              <a:buChar char="-"/>
            </a:pPr>
            <a:r>
              <a:rPr lang="en" sz="1800" b="1" i="0" u="none" strike="noStrike" cap="none">
                <a:solidFill>
                  <a:schemeClr val="dk2"/>
                </a:solidFill>
                <a:latin typeface="Arial"/>
                <a:ea typeface="Arial"/>
                <a:cs typeface="Arial"/>
                <a:sym typeface="Arial"/>
              </a:rPr>
              <a:t>Learning Risk Prediction Model</a:t>
            </a:r>
            <a:endParaRPr sz="1800" b="1" i="0" u="none" strike="noStrike" cap="none">
              <a:solidFill>
                <a:schemeClr val="dk2"/>
              </a:solidFill>
              <a:latin typeface="Arial"/>
              <a:ea typeface="Arial"/>
              <a:cs typeface="Arial"/>
              <a:sym typeface="Arial"/>
            </a:endParaRPr>
          </a:p>
          <a:p>
            <a:pPr marL="457200" marR="0" lvl="0" indent="-342900" algn="l" rtl="0">
              <a:lnSpc>
                <a:spcPct val="115000"/>
              </a:lnSpc>
              <a:spcBef>
                <a:spcPts val="0"/>
              </a:spcBef>
              <a:spcAft>
                <a:spcPts val="0"/>
              </a:spcAft>
              <a:buClr>
                <a:schemeClr val="dk2"/>
              </a:buClr>
              <a:buSzPts val="1800"/>
              <a:buFont typeface="Arial"/>
              <a:buChar char="-"/>
            </a:pPr>
            <a:r>
              <a:rPr lang="en" sz="1800" b="1" i="0" u="none" strike="noStrike" cap="none">
                <a:solidFill>
                  <a:schemeClr val="dk2"/>
                </a:solidFill>
                <a:latin typeface="Arial"/>
                <a:ea typeface="Arial"/>
                <a:cs typeface="Arial"/>
                <a:sym typeface="Arial"/>
              </a:rPr>
              <a:t>Intelligent Risk Mitigation</a:t>
            </a:r>
            <a:endParaRPr sz="1800" b="1" i="0" u="none" strike="noStrike" cap="none">
              <a:solidFill>
                <a:schemeClr val="dk2"/>
              </a:solidFill>
              <a:latin typeface="Arial"/>
              <a:ea typeface="Arial"/>
              <a:cs typeface="Arial"/>
              <a:sym typeface="Arial"/>
            </a:endParaRPr>
          </a:p>
          <a:p>
            <a:pPr marL="457200" marR="0" lvl="0" indent="-342900" algn="l" rtl="0">
              <a:lnSpc>
                <a:spcPct val="115000"/>
              </a:lnSpc>
              <a:spcBef>
                <a:spcPts val="0"/>
              </a:spcBef>
              <a:spcAft>
                <a:spcPts val="0"/>
              </a:spcAft>
              <a:buClr>
                <a:schemeClr val="dk2"/>
              </a:buClr>
              <a:buSzPts val="1800"/>
              <a:buFont typeface="Arial"/>
              <a:buChar char="-"/>
            </a:pPr>
            <a:r>
              <a:rPr lang="en" sz="1800" b="1" i="0" u="none" strike="noStrike" cap="none">
                <a:solidFill>
                  <a:schemeClr val="dk2"/>
                </a:solidFill>
                <a:latin typeface="Arial"/>
                <a:ea typeface="Arial"/>
                <a:cs typeface="Arial"/>
                <a:sym typeface="Arial"/>
              </a:rPr>
              <a:t>Demo</a:t>
            </a:r>
            <a:endParaRPr sz="1800" b="1" i="0" u="none" strike="noStrike" cap="none">
              <a:solidFill>
                <a:schemeClr val="dk2"/>
              </a:solidFill>
              <a:latin typeface="Arial"/>
              <a:ea typeface="Arial"/>
              <a:cs typeface="Arial"/>
              <a:sym typeface="Arial"/>
            </a:endParaRPr>
          </a:p>
          <a:p>
            <a:pPr marL="457200" marR="0" lvl="0" indent="-342900" algn="l" rtl="0">
              <a:lnSpc>
                <a:spcPct val="115000"/>
              </a:lnSpc>
              <a:spcBef>
                <a:spcPts val="0"/>
              </a:spcBef>
              <a:spcAft>
                <a:spcPts val="0"/>
              </a:spcAft>
              <a:buClr>
                <a:schemeClr val="dk2"/>
              </a:buClr>
              <a:buSzPts val="1800"/>
              <a:buFont typeface="Arial"/>
              <a:buChar char="-"/>
            </a:pPr>
            <a:r>
              <a:rPr lang="en" sz="1800" b="1" i="0" u="none" strike="noStrike" cap="none">
                <a:solidFill>
                  <a:schemeClr val="dk2"/>
                </a:solidFill>
                <a:latin typeface="Arial"/>
                <a:ea typeface="Arial"/>
                <a:cs typeface="Arial"/>
                <a:sym typeface="Arial"/>
              </a:rPr>
              <a:t>Conclusions</a:t>
            </a:r>
            <a:endParaRPr sz="1800" b="1" i="0" u="none" strike="noStrike" cap="none">
              <a:solidFill>
                <a:schemeClr val="dk2"/>
              </a:solidFill>
              <a:latin typeface="Arial"/>
              <a:ea typeface="Arial"/>
              <a:cs typeface="Arial"/>
              <a:sym typeface="Arial"/>
            </a:endParaRPr>
          </a:p>
          <a:p>
            <a:pPr marL="457200" marR="0" lvl="0" indent="-342900" algn="l" rtl="0">
              <a:lnSpc>
                <a:spcPct val="115000"/>
              </a:lnSpc>
              <a:spcBef>
                <a:spcPts val="0"/>
              </a:spcBef>
              <a:spcAft>
                <a:spcPts val="0"/>
              </a:spcAft>
              <a:buClr>
                <a:schemeClr val="dk2"/>
              </a:buClr>
              <a:buSzPts val="1800"/>
              <a:buFont typeface="Arial"/>
              <a:buChar char="-"/>
            </a:pPr>
            <a:r>
              <a:rPr lang="en" sz="1800" b="1" i="0" u="none" strike="noStrike" cap="none">
                <a:solidFill>
                  <a:schemeClr val="dk2"/>
                </a:solidFill>
                <a:latin typeface="Arial"/>
                <a:ea typeface="Arial"/>
                <a:cs typeface="Arial"/>
                <a:sym typeface="Arial"/>
              </a:rPr>
              <a:t>Next Steps</a:t>
            </a:r>
            <a:endParaRPr sz="1800" b="1" i="0" u="none" strike="noStrike" cap="none">
              <a:solidFill>
                <a:schemeClr val="dk2"/>
              </a:solidFill>
              <a:latin typeface="Arial"/>
              <a:ea typeface="Arial"/>
              <a:cs typeface="Arial"/>
              <a:sym typeface="Arial"/>
            </a:endParaRPr>
          </a:p>
        </p:txBody>
      </p:sp>
      <p:sp>
        <p:nvSpPr>
          <p:cNvPr id="78" name="Shape 7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1000"/>
              <a:buFont typeface="Arial"/>
              <a:buNone/>
            </a:pPr>
            <a:fld id="{00000000-1234-1234-1234-123412341234}" type="slidenum">
              <a:rPr lang="en" sz="1000" b="0" i="0" u="none" strike="noStrike" cap="none">
                <a:solidFill>
                  <a:schemeClr val="dk2"/>
                </a:solidFill>
                <a:latin typeface="Arial"/>
                <a:ea typeface="Arial"/>
                <a:cs typeface="Arial"/>
                <a:sym typeface="Arial"/>
              </a:rPr>
              <a:t>4</a:t>
            </a:fld>
            <a:endParaRPr sz="1000" b="0" i="0" u="none" strike="noStrike" cap="none">
              <a:solidFill>
                <a:schemeClr val="dk2"/>
              </a:solidFill>
              <a:latin typeface="Arial"/>
              <a:ea typeface="Arial"/>
              <a:cs typeface="Arial"/>
              <a:sym typeface="Aria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sp>
        <p:nvSpPr>
          <p:cNvPr id="424" name="Shape 42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800"/>
              <a:buFont typeface="Arial"/>
              <a:buNone/>
            </a:pPr>
            <a:r>
              <a:rPr lang="en" sz="2800" b="0" i="0" u="none" strike="noStrike" cap="none">
                <a:solidFill>
                  <a:schemeClr val="dk1"/>
                </a:solidFill>
                <a:latin typeface="Arial"/>
                <a:ea typeface="Arial"/>
                <a:cs typeface="Arial"/>
                <a:sym typeface="Arial"/>
              </a:rPr>
              <a:t> Training Risk Prediction Model</a:t>
            </a:r>
            <a:endParaRPr sz="2800" b="0" i="0" u="none" strike="noStrike" cap="none">
              <a:solidFill>
                <a:schemeClr val="dk1"/>
              </a:solidFill>
              <a:latin typeface="Arial"/>
              <a:ea typeface="Arial"/>
              <a:cs typeface="Arial"/>
              <a:sym typeface="Arial"/>
            </a:endParaRPr>
          </a:p>
        </p:txBody>
      </p:sp>
      <p:sp>
        <p:nvSpPr>
          <p:cNvPr id="425" name="Shape 425"/>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chemeClr val="dk2"/>
              </a:buClr>
              <a:buSzPts val="1800"/>
              <a:buFont typeface="Arial"/>
              <a:buNone/>
            </a:pPr>
            <a:r>
              <a:rPr lang="en"/>
              <a:t>Input Example for t</a:t>
            </a:r>
            <a:r>
              <a:rPr lang="en" sz="1800" b="0" i="0" u="none" strike="noStrike" cap="none">
                <a:solidFill>
                  <a:schemeClr val="dk2"/>
                </a:solidFill>
                <a:latin typeface="Arial"/>
                <a:ea typeface="Arial"/>
                <a:cs typeface="Arial"/>
                <a:sym typeface="Arial"/>
              </a:rPr>
              <a:t>he neural network based risk prediction model</a:t>
            </a:r>
            <a:endParaRPr sz="1800" b="0" i="0" u="none" strike="noStrike" cap="none">
              <a:solidFill>
                <a:schemeClr val="dk2"/>
              </a:solidFill>
              <a:latin typeface="Arial"/>
              <a:ea typeface="Arial"/>
              <a:cs typeface="Arial"/>
              <a:sym typeface="Arial"/>
            </a:endParaRPr>
          </a:p>
        </p:txBody>
      </p:sp>
      <p:pic>
        <p:nvPicPr>
          <p:cNvPr id="426" name="Shape 426"/>
          <p:cNvPicPr preferRelativeResize="0"/>
          <p:nvPr/>
        </p:nvPicPr>
        <p:blipFill rotWithShape="1">
          <a:blip r:embed="rId3">
            <a:alphaModFix/>
          </a:blip>
          <a:srcRect/>
          <a:stretch/>
        </p:blipFill>
        <p:spPr>
          <a:xfrm>
            <a:off x="286942" y="1645089"/>
            <a:ext cx="8570132" cy="175902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sp>
        <p:nvSpPr>
          <p:cNvPr id="431" name="Shape 43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800"/>
              <a:buFont typeface="Arial"/>
              <a:buNone/>
            </a:pPr>
            <a:r>
              <a:rPr lang="en" sz="2800" b="0" i="0" u="none" strike="noStrike" cap="none">
                <a:solidFill>
                  <a:schemeClr val="dk1"/>
                </a:solidFill>
                <a:latin typeface="Arial"/>
                <a:ea typeface="Arial"/>
                <a:cs typeface="Arial"/>
                <a:sym typeface="Arial"/>
              </a:rPr>
              <a:t>The </a:t>
            </a:r>
            <a:r>
              <a:rPr lang="en"/>
              <a:t>T</a:t>
            </a:r>
            <a:r>
              <a:rPr lang="en" sz="2800" b="0" i="0" u="none" strike="noStrike" cap="none">
                <a:solidFill>
                  <a:schemeClr val="dk1"/>
                </a:solidFill>
                <a:latin typeface="Arial"/>
                <a:ea typeface="Arial"/>
                <a:cs typeface="Arial"/>
                <a:sym typeface="Arial"/>
              </a:rPr>
              <a:t>rained </a:t>
            </a:r>
            <a:r>
              <a:rPr lang="en"/>
              <a:t>N</a:t>
            </a:r>
            <a:r>
              <a:rPr lang="en" sz="2800" b="0" i="0" u="none" strike="noStrike" cap="none">
                <a:solidFill>
                  <a:schemeClr val="dk1"/>
                </a:solidFill>
                <a:latin typeface="Arial"/>
                <a:ea typeface="Arial"/>
                <a:cs typeface="Arial"/>
                <a:sym typeface="Arial"/>
              </a:rPr>
              <a:t>eural </a:t>
            </a:r>
            <a:r>
              <a:rPr lang="en"/>
              <a:t>N</a:t>
            </a:r>
            <a:r>
              <a:rPr lang="en" sz="2800" b="0" i="0" u="none" strike="noStrike" cap="none">
                <a:solidFill>
                  <a:schemeClr val="dk1"/>
                </a:solidFill>
                <a:latin typeface="Arial"/>
                <a:ea typeface="Arial"/>
                <a:cs typeface="Arial"/>
                <a:sym typeface="Arial"/>
              </a:rPr>
              <a:t>etwork</a:t>
            </a:r>
            <a:endParaRPr sz="2800" b="0" i="0" u="none" strike="noStrike" cap="none">
              <a:solidFill>
                <a:schemeClr val="dk1"/>
              </a:solidFill>
              <a:latin typeface="Arial"/>
              <a:ea typeface="Arial"/>
              <a:cs typeface="Arial"/>
              <a:sym typeface="Arial"/>
            </a:endParaRPr>
          </a:p>
        </p:txBody>
      </p:sp>
      <p:pic>
        <p:nvPicPr>
          <p:cNvPr id="432" name="Shape 432"/>
          <p:cNvPicPr preferRelativeResize="0"/>
          <p:nvPr/>
        </p:nvPicPr>
        <p:blipFill>
          <a:blip r:embed="rId3">
            <a:alphaModFix/>
          </a:blip>
          <a:stretch>
            <a:fillRect/>
          </a:stretch>
        </p:blipFill>
        <p:spPr>
          <a:xfrm>
            <a:off x="3029200" y="1115575"/>
            <a:ext cx="3379482" cy="382097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36"/>
        <p:cNvGrpSpPr/>
        <p:nvPr/>
      </p:nvGrpSpPr>
      <p:grpSpPr>
        <a:xfrm>
          <a:off x="0" y="0"/>
          <a:ext cx="0" cy="0"/>
          <a:chOff x="0" y="0"/>
          <a:chExt cx="0" cy="0"/>
        </a:xfrm>
      </p:grpSpPr>
      <p:sp>
        <p:nvSpPr>
          <p:cNvPr id="437" name="Shape 43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Combination of Risk Prediction Models</a:t>
            </a:r>
            <a:endParaRPr/>
          </a:p>
        </p:txBody>
      </p:sp>
      <p:sp>
        <p:nvSpPr>
          <p:cNvPr id="438" name="Shape 438"/>
          <p:cNvSpPr txBox="1">
            <a:spLocks noGrp="1"/>
          </p:cNvSpPr>
          <p:nvPr>
            <p:ph type="body" idx="1"/>
          </p:nvPr>
        </p:nvSpPr>
        <p:spPr>
          <a:xfrm>
            <a:off x="311700" y="1152475"/>
            <a:ext cx="4152000" cy="37425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sz="1400"/>
              <a:t>Bayesian Averaging on multiple risk estimates as the final estimate of risk</a:t>
            </a:r>
            <a:endParaRPr sz="1400"/>
          </a:p>
          <a:p>
            <a:pPr marL="0" lvl="0" indent="0">
              <a:spcBef>
                <a:spcPts val="0"/>
              </a:spcBef>
              <a:spcAft>
                <a:spcPts val="0"/>
              </a:spcAft>
              <a:buNone/>
            </a:pPr>
            <a:r>
              <a:rPr lang="en" sz="1000"/>
              <a:t>The final estimate of level of risk is the weighted average of the two modes. The weights are determined by the variances of each mode’s estimates.</a:t>
            </a:r>
            <a:endParaRPr sz="1000"/>
          </a:p>
        </p:txBody>
      </p:sp>
      <p:sp>
        <p:nvSpPr>
          <p:cNvPr id="439" name="Shape 43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spcBef>
                <a:spcPts val="0"/>
              </a:spcBef>
              <a:spcAft>
                <a:spcPts val="0"/>
              </a:spcAft>
              <a:buClr>
                <a:srgbClr val="000000"/>
              </a:buClr>
              <a:buSzPts val="1000"/>
              <a:buFont typeface="Arial"/>
              <a:buNone/>
            </a:pPr>
            <a:fld id="{00000000-1234-1234-1234-123412341234}" type="slidenum">
              <a:rPr lang="en"/>
              <a:t>42</a:t>
            </a:fld>
            <a:endParaRPr/>
          </a:p>
        </p:txBody>
      </p:sp>
      <p:pic>
        <p:nvPicPr>
          <p:cNvPr id="440" name="Shape 440"/>
          <p:cNvPicPr preferRelativeResize="0"/>
          <p:nvPr/>
        </p:nvPicPr>
        <p:blipFill>
          <a:blip r:embed="rId3">
            <a:alphaModFix/>
          </a:blip>
          <a:stretch>
            <a:fillRect/>
          </a:stretch>
        </p:blipFill>
        <p:spPr>
          <a:xfrm>
            <a:off x="4743025" y="1017725"/>
            <a:ext cx="4151850" cy="387735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445" name="Shape 44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Model Evaluation</a:t>
            </a:r>
            <a:endParaRPr/>
          </a:p>
        </p:txBody>
      </p:sp>
      <p:sp>
        <p:nvSpPr>
          <p:cNvPr id="446" name="Shape 44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Bootstrapping is applied to estimate classification rate and the confidence.</a:t>
            </a:r>
            <a:endParaRPr/>
          </a:p>
          <a:p>
            <a:pPr marL="457200" lvl="0" indent="-304800" rtl="0">
              <a:spcBef>
                <a:spcPts val="0"/>
              </a:spcBef>
              <a:spcAft>
                <a:spcPts val="0"/>
              </a:spcAft>
              <a:buSzPts val="1200"/>
              <a:buChar char="●"/>
            </a:pPr>
            <a:r>
              <a:rPr lang="en" sz="1200"/>
              <a:t>1000 resampling from the original datasets.</a:t>
            </a:r>
            <a:endParaRPr sz="1200"/>
          </a:p>
          <a:p>
            <a:pPr marL="457200" lvl="0" indent="-304800" rtl="0">
              <a:spcBef>
                <a:spcPts val="0"/>
              </a:spcBef>
              <a:spcAft>
                <a:spcPts val="0"/>
              </a:spcAft>
              <a:buSzPts val="1200"/>
              <a:buChar char="●"/>
            </a:pPr>
            <a:r>
              <a:rPr lang="en" sz="1200"/>
              <a:t>For each resample, classification rate (precision) is calculated and confidence level is estimated.</a:t>
            </a:r>
            <a:endParaRPr sz="1200"/>
          </a:p>
          <a:p>
            <a:pPr marL="457200" lvl="0" indent="-304800" rtl="0">
              <a:spcBef>
                <a:spcPts val="0"/>
              </a:spcBef>
              <a:spcAft>
                <a:spcPts val="0"/>
              </a:spcAft>
              <a:buSzPts val="1200"/>
              <a:buChar char="●"/>
            </a:pPr>
            <a:r>
              <a:rPr lang="en" sz="1200"/>
              <a:t>We have reached 48% classification accuracy on average for the combined model. </a:t>
            </a:r>
            <a:endParaRPr sz="1200"/>
          </a:p>
          <a:p>
            <a:pPr marL="457200" lvl="0" indent="-304800" rtl="0">
              <a:spcBef>
                <a:spcPts val="0"/>
              </a:spcBef>
              <a:spcAft>
                <a:spcPts val="0"/>
              </a:spcAft>
              <a:buSzPts val="1200"/>
              <a:buChar char="●"/>
            </a:pPr>
            <a:r>
              <a:rPr lang="en" sz="1200"/>
              <a:t>26% - 70% classification accuracy at 95% confidence level.</a:t>
            </a:r>
            <a:endParaRPr sz="1200"/>
          </a:p>
        </p:txBody>
      </p:sp>
      <p:sp>
        <p:nvSpPr>
          <p:cNvPr id="447" name="Shape 44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spcBef>
                <a:spcPts val="0"/>
              </a:spcBef>
              <a:spcAft>
                <a:spcPts val="0"/>
              </a:spcAft>
              <a:buClr>
                <a:srgbClr val="000000"/>
              </a:buClr>
              <a:buSzPts val="1000"/>
              <a:buFont typeface="Arial"/>
              <a:buNone/>
            </a:pPr>
            <a:fld id="{00000000-1234-1234-1234-123412341234}" type="slidenum">
              <a:rPr lang="en"/>
              <a:t>43</a:t>
            </a:fld>
            <a:endParaRPr/>
          </a:p>
        </p:txBody>
      </p:sp>
      <p:graphicFrame>
        <p:nvGraphicFramePr>
          <p:cNvPr id="448" name="Shape 448"/>
          <p:cNvGraphicFramePr/>
          <p:nvPr/>
        </p:nvGraphicFramePr>
        <p:xfrm>
          <a:off x="838425" y="2699600"/>
          <a:ext cx="7239000" cy="1188630"/>
        </p:xfrm>
        <a:graphic>
          <a:graphicData uri="http://schemas.openxmlformats.org/drawingml/2006/table">
            <a:tbl>
              <a:tblPr>
                <a:noFill/>
                <a:tableStyleId>{508BEB66-96B8-470F-8339-BCB210302D8F}</a:tableStyleId>
              </a:tblPr>
              <a:tblGrid>
                <a:gridCol w="1809750">
                  <a:extLst>
                    <a:ext uri="{9D8B030D-6E8A-4147-A177-3AD203B41FA5}">
                      <a16:colId xmlns:a16="http://schemas.microsoft.com/office/drawing/2014/main" val="20000"/>
                    </a:ext>
                  </a:extLst>
                </a:gridCol>
                <a:gridCol w="1809750">
                  <a:extLst>
                    <a:ext uri="{9D8B030D-6E8A-4147-A177-3AD203B41FA5}">
                      <a16:colId xmlns:a16="http://schemas.microsoft.com/office/drawing/2014/main" val="20001"/>
                    </a:ext>
                  </a:extLst>
                </a:gridCol>
                <a:gridCol w="1809750">
                  <a:extLst>
                    <a:ext uri="{9D8B030D-6E8A-4147-A177-3AD203B41FA5}">
                      <a16:colId xmlns:a16="http://schemas.microsoft.com/office/drawing/2014/main" val="20002"/>
                    </a:ext>
                  </a:extLst>
                </a:gridCol>
                <a:gridCol w="1809750">
                  <a:extLst>
                    <a:ext uri="{9D8B030D-6E8A-4147-A177-3AD203B41FA5}">
                      <a16:colId xmlns:a16="http://schemas.microsoft.com/office/drawing/2014/main" val="20003"/>
                    </a:ext>
                  </a:extLst>
                </a:gridCol>
              </a:tblGrid>
              <a:tr h="381000">
                <a:tc>
                  <a:txBody>
                    <a:bodyPr/>
                    <a:lstStyle/>
                    <a:p>
                      <a:pPr marL="0" lvl="0" indent="0" algn="ctr">
                        <a:spcBef>
                          <a:spcPts val="0"/>
                        </a:spcBef>
                        <a:spcAft>
                          <a:spcPts val="0"/>
                        </a:spcAft>
                        <a:buNone/>
                      </a:pPr>
                      <a:endParaRPr/>
                    </a:p>
                  </a:txBody>
                  <a:tcPr marL="91425" marR="91425" marT="91425" marB="91425"/>
                </a:tc>
                <a:tc>
                  <a:txBody>
                    <a:bodyPr/>
                    <a:lstStyle/>
                    <a:p>
                      <a:pPr marL="0" lvl="0" indent="0" algn="ctr">
                        <a:spcBef>
                          <a:spcPts val="0"/>
                        </a:spcBef>
                        <a:spcAft>
                          <a:spcPts val="0"/>
                        </a:spcAft>
                        <a:buNone/>
                      </a:pPr>
                      <a:r>
                        <a:rPr lang="en"/>
                        <a:t>USC Model</a:t>
                      </a:r>
                      <a:endParaRPr/>
                    </a:p>
                  </a:txBody>
                  <a:tcPr marL="91425" marR="91425" marT="91425" marB="91425"/>
                </a:tc>
                <a:tc>
                  <a:txBody>
                    <a:bodyPr/>
                    <a:lstStyle/>
                    <a:p>
                      <a:pPr marL="0" lvl="0" indent="0" algn="ctr">
                        <a:spcBef>
                          <a:spcPts val="0"/>
                        </a:spcBef>
                        <a:spcAft>
                          <a:spcPts val="0"/>
                        </a:spcAft>
                        <a:buNone/>
                      </a:pPr>
                      <a:r>
                        <a:rPr lang="en"/>
                        <a:t>Open Source Model</a:t>
                      </a:r>
                      <a:endParaRPr/>
                    </a:p>
                  </a:txBody>
                  <a:tcPr marL="91425" marR="91425" marT="91425" marB="91425"/>
                </a:tc>
                <a:tc>
                  <a:txBody>
                    <a:bodyPr/>
                    <a:lstStyle/>
                    <a:p>
                      <a:pPr marL="0" lvl="0" indent="0" algn="ctr">
                        <a:spcBef>
                          <a:spcPts val="0"/>
                        </a:spcBef>
                        <a:spcAft>
                          <a:spcPts val="0"/>
                        </a:spcAft>
                        <a:buNone/>
                      </a:pPr>
                      <a:r>
                        <a:rPr lang="en"/>
                        <a:t>Combined Model</a:t>
                      </a:r>
                      <a:endParaRPr/>
                    </a:p>
                  </a:txBody>
                  <a:tcPr marL="91425" marR="91425" marT="91425" marB="91425"/>
                </a:tc>
                <a:extLst>
                  <a:ext uri="{0D108BD9-81ED-4DB2-BD59-A6C34878D82A}">
                    <a16:rowId xmlns:a16="http://schemas.microsoft.com/office/drawing/2014/main" val="10000"/>
                  </a:ext>
                </a:extLst>
              </a:tr>
              <a:tr h="381000">
                <a:tc>
                  <a:txBody>
                    <a:bodyPr/>
                    <a:lstStyle/>
                    <a:p>
                      <a:pPr marL="0" lvl="0" indent="0" algn="ctr">
                        <a:spcBef>
                          <a:spcPts val="0"/>
                        </a:spcBef>
                        <a:spcAft>
                          <a:spcPts val="0"/>
                        </a:spcAft>
                        <a:buNone/>
                      </a:pPr>
                      <a:r>
                        <a:rPr lang="en"/>
                        <a:t>Classification Rate</a:t>
                      </a:r>
                      <a:endParaRPr/>
                    </a:p>
                  </a:txBody>
                  <a:tcPr marL="91425" marR="91425" marT="91425" marB="91425"/>
                </a:tc>
                <a:tc>
                  <a:txBody>
                    <a:bodyPr/>
                    <a:lstStyle/>
                    <a:p>
                      <a:pPr marL="0" lvl="0" indent="0" algn="ctr">
                        <a:spcBef>
                          <a:spcPts val="0"/>
                        </a:spcBef>
                        <a:spcAft>
                          <a:spcPts val="0"/>
                        </a:spcAft>
                        <a:buNone/>
                      </a:pPr>
                      <a:r>
                        <a:rPr lang="en"/>
                        <a:t>97%</a:t>
                      </a:r>
                      <a:endParaRPr/>
                    </a:p>
                  </a:txBody>
                  <a:tcPr marL="91425" marR="91425" marT="91425" marB="91425"/>
                </a:tc>
                <a:tc>
                  <a:txBody>
                    <a:bodyPr/>
                    <a:lstStyle/>
                    <a:p>
                      <a:pPr marL="0" lvl="0" indent="0" algn="ctr">
                        <a:spcBef>
                          <a:spcPts val="0"/>
                        </a:spcBef>
                        <a:spcAft>
                          <a:spcPts val="0"/>
                        </a:spcAft>
                        <a:buNone/>
                      </a:pPr>
                      <a:r>
                        <a:rPr lang="en"/>
                        <a:t>50%</a:t>
                      </a:r>
                      <a:endParaRPr/>
                    </a:p>
                  </a:txBody>
                  <a:tcPr marL="91425" marR="91425" marT="91425" marB="91425"/>
                </a:tc>
                <a:tc>
                  <a:txBody>
                    <a:bodyPr/>
                    <a:lstStyle/>
                    <a:p>
                      <a:pPr marL="0" lvl="0" indent="0" algn="ctr">
                        <a:spcBef>
                          <a:spcPts val="0"/>
                        </a:spcBef>
                        <a:spcAft>
                          <a:spcPts val="0"/>
                        </a:spcAft>
                        <a:buNone/>
                      </a:pPr>
                      <a:r>
                        <a:rPr lang="en"/>
                        <a:t>48%</a:t>
                      </a:r>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ctr">
                        <a:spcBef>
                          <a:spcPts val="0"/>
                        </a:spcBef>
                        <a:spcAft>
                          <a:spcPts val="0"/>
                        </a:spcAft>
                        <a:buNone/>
                      </a:pPr>
                      <a:r>
                        <a:rPr lang="en"/>
                        <a:t>Std. Error.</a:t>
                      </a:r>
                      <a:endParaRPr/>
                    </a:p>
                  </a:txBody>
                  <a:tcPr marL="91425" marR="91425" marT="91425" marB="91425"/>
                </a:tc>
                <a:tc>
                  <a:txBody>
                    <a:bodyPr/>
                    <a:lstStyle/>
                    <a:p>
                      <a:pPr marL="0" lvl="0" indent="0" algn="ctr">
                        <a:spcBef>
                          <a:spcPts val="0"/>
                        </a:spcBef>
                        <a:spcAft>
                          <a:spcPts val="0"/>
                        </a:spcAft>
                        <a:buNone/>
                      </a:pPr>
                      <a:r>
                        <a:rPr lang="en"/>
                        <a:t>0.017</a:t>
                      </a:r>
                      <a:endParaRPr/>
                    </a:p>
                  </a:txBody>
                  <a:tcPr marL="91425" marR="91425" marT="91425" marB="91425"/>
                </a:tc>
                <a:tc>
                  <a:txBody>
                    <a:bodyPr/>
                    <a:lstStyle/>
                    <a:p>
                      <a:pPr marL="0" lvl="0" indent="0" algn="ctr">
                        <a:spcBef>
                          <a:spcPts val="0"/>
                        </a:spcBef>
                        <a:spcAft>
                          <a:spcPts val="0"/>
                        </a:spcAft>
                        <a:buNone/>
                      </a:pPr>
                      <a:r>
                        <a:rPr lang="en"/>
                        <a:t>0.177</a:t>
                      </a:r>
                      <a:endParaRPr/>
                    </a:p>
                  </a:txBody>
                  <a:tcPr marL="91425" marR="91425" marT="91425" marB="91425"/>
                </a:tc>
                <a:tc>
                  <a:txBody>
                    <a:bodyPr/>
                    <a:lstStyle/>
                    <a:p>
                      <a:pPr marL="0" lvl="0" indent="0" algn="ctr">
                        <a:spcBef>
                          <a:spcPts val="0"/>
                        </a:spcBef>
                        <a:spcAft>
                          <a:spcPts val="0"/>
                        </a:spcAft>
                        <a:buNone/>
                      </a:pPr>
                      <a:r>
                        <a:rPr lang="en"/>
                        <a:t>0.112</a:t>
                      </a:r>
                      <a:endParaRPr/>
                    </a:p>
                  </a:txBody>
                  <a:tcPr marL="91425" marR="91425" marT="91425" marB="91425"/>
                </a:tc>
                <a:extLst>
                  <a:ext uri="{0D108BD9-81ED-4DB2-BD59-A6C34878D82A}">
                    <a16:rowId xmlns:a16="http://schemas.microsoft.com/office/drawing/2014/main" val="10002"/>
                  </a:ext>
                </a:extLst>
              </a:tr>
            </a:tbl>
          </a:graphicData>
        </a:graphic>
      </p:graphicFrame>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453" name="Shape 45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800"/>
              <a:buFont typeface="Arial"/>
              <a:buNone/>
            </a:pPr>
            <a:r>
              <a:rPr lang="en" sz="2800" b="0" i="0" u="none" strike="noStrike" cap="none">
                <a:solidFill>
                  <a:schemeClr val="dk1"/>
                </a:solidFill>
                <a:latin typeface="Arial"/>
                <a:ea typeface="Arial"/>
                <a:cs typeface="Arial"/>
                <a:sym typeface="Arial"/>
              </a:rPr>
              <a:t>Risk Prediction Model Prototype</a:t>
            </a:r>
            <a:endParaRPr sz="2800" b="0" i="0" u="none" strike="noStrike" cap="none">
              <a:solidFill>
                <a:schemeClr val="dk1"/>
              </a:solidFill>
              <a:latin typeface="Arial"/>
              <a:ea typeface="Arial"/>
              <a:cs typeface="Arial"/>
              <a:sym typeface="Arial"/>
            </a:endParaRPr>
          </a:p>
        </p:txBody>
      </p:sp>
      <p:sp>
        <p:nvSpPr>
          <p:cNvPr id="454" name="Shape 45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1000"/>
              <a:buFont typeface="Arial"/>
              <a:buNone/>
            </a:pPr>
            <a:fld id="{00000000-1234-1234-1234-123412341234}" type="slidenum">
              <a:rPr lang="en" sz="1000" b="0" i="0" u="none" strike="noStrike" cap="none">
                <a:solidFill>
                  <a:schemeClr val="dk2"/>
                </a:solidFill>
                <a:latin typeface="Arial"/>
                <a:ea typeface="Arial"/>
                <a:cs typeface="Arial"/>
                <a:sym typeface="Arial"/>
              </a:rPr>
              <a:t>44</a:t>
            </a:fld>
            <a:endParaRPr sz="1000" b="0" i="0" u="none" strike="noStrike" cap="none">
              <a:solidFill>
                <a:schemeClr val="dk2"/>
              </a:solidFill>
              <a:latin typeface="Arial"/>
              <a:ea typeface="Arial"/>
              <a:cs typeface="Arial"/>
              <a:sym typeface="Arial"/>
            </a:endParaRPr>
          </a:p>
        </p:txBody>
      </p:sp>
      <p:pic>
        <p:nvPicPr>
          <p:cNvPr id="455" name="Shape 455"/>
          <p:cNvPicPr preferRelativeResize="0"/>
          <p:nvPr/>
        </p:nvPicPr>
        <p:blipFill>
          <a:blip r:embed="rId3">
            <a:alphaModFix/>
          </a:blip>
          <a:stretch>
            <a:fillRect/>
          </a:stretch>
        </p:blipFill>
        <p:spPr>
          <a:xfrm>
            <a:off x="364625" y="1170125"/>
            <a:ext cx="4105275" cy="1181100"/>
          </a:xfrm>
          <a:prstGeom prst="rect">
            <a:avLst/>
          </a:prstGeom>
          <a:noFill/>
          <a:ln>
            <a:noFill/>
          </a:ln>
        </p:spPr>
      </p:pic>
      <p:pic>
        <p:nvPicPr>
          <p:cNvPr id="456" name="Shape 456"/>
          <p:cNvPicPr preferRelativeResize="0"/>
          <p:nvPr/>
        </p:nvPicPr>
        <p:blipFill>
          <a:blip r:embed="rId4">
            <a:alphaModFix/>
          </a:blip>
          <a:stretch>
            <a:fillRect/>
          </a:stretch>
        </p:blipFill>
        <p:spPr>
          <a:xfrm>
            <a:off x="3647975" y="2503625"/>
            <a:ext cx="4947311" cy="248747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60"/>
        <p:cNvGrpSpPr/>
        <p:nvPr/>
      </p:nvGrpSpPr>
      <p:grpSpPr>
        <a:xfrm>
          <a:off x="0" y="0"/>
          <a:ext cx="0" cy="0"/>
          <a:chOff x="0" y="0"/>
          <a:chExt cx="0" cy="0"/>
        </a:xfrm>
      </p:grpSpPr>
      <p:sp>
        <p:nvSpPr>
          <p:cNvPr id="461" name="Shape 46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800"/>
              <a:buFont typeface="Arial"/>
              <a:buNone/>
            </a:pPr>
            <a:r>
              <a:rPr lang="en" sz="2800" b="0" i="0" u="none" strike="noStrike" cap="none">
                <a:solidFill>
                  <a:schemeClr val="dk1"/>
                </a:solidFill>
                <a:latin typeface="Arial"/>
                <a:ea typeface="Arial"/>
                <a:cs typeface="Arial"/>
                <a:sym typeface="Arial"/>
              </a:rPr>
              <a:t>Intelligent Risk Mitigation</a:t>
            </a:r>
            <a:endParaRPr sz="2800" b="0" i="0" u="none" strike="noStrike" cap="none">
              <a:solidFill>
                <a:schemeClr val="dk1"/>
              </a:solidFill>
              <a:latin typeface="Arial"/>
              <a:ea typeface="Arial"/>
              <a:cs typeface="Arial"/>
              <a:sym typeface="Arial"/>
            </a:endParaRPr>
          </a:p>
        </p:txBody>
      </p:sp>
      <p:sp>
        <p:nvSpPr>
          <p:cNvPr id="462" name="Shape 462"/>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chemeClr val="dk2"/>
              </a:buClr>
              <a:buSzPts val="1800"/>
              <a:buFont typeface="Arial"/>
              <a:buNone/>
            </a:pPr>
            <a:r>
              <a:rPr lang="en" sz="1800" b="0" i="0" u="none" strike="noStrike" cap="none">
                <a:solidFill>
                  <a:schemeClr val="dk2"/>
                </a:solidFill>
                <a:latin typeface="Arial"/>
                <a:ea typeface="Arial"/>
                <a:cs typeface="Arial"/>
                <a:sym typeface="Arial"/>
              </a:rPr>
              <a:t>How to mitigate risk after the risk is predicted?</a:t>
            </a:r>
            <a:endParaRPr sz="1800" b="0" i="0" u="none" strike="noStrike" cap="none">
              <a:solidFill>
                <a:schemeClr val="dk2"/>
              </a:solidFill>
              <a:latin typeface="Arial"/>
              <a:ea typeface="Arial"/>
              <a:cs typeface="Arial"/>
              <a:sym typeface="Arial"/>
            </a:endParaRPr>
          </a:p>
          <a:p>
            <a:pPr marL="457200" marR="0" lvl="0" indent="-342900" algn="l" rtl="0">
              <a:lnSpc>
                <a:spcPct val="115000"/>
              </a:lnSpc>
              <a:spcBef>
                <a:spcPts val="1600"/>
              </a:spcBef>
              <a:spcAft>
                <a:spcPts val="0"/>
              </a:spcAft>
              <a:buClr>
                <a:schemeClr val="dk2"/>
              </a:buClr>
              <a:buSzPts val="1800"/>
              <a:buFont typeface="Arial"/>
              <a:buAutoNum type="arabicPeriod"/>
            </a:pPr>
            <a:r>
              <a:rPr lang="en" sz="1800" b="0" i="0" u="none" strike="noStrike" cap="none">
                <a:solidFill>
                  <a:schemeClr val="dk2"/>
                </a:solidFill>
                <a:latin typeface="Arial"/>
                <a:ea typeface="Arial"/>
                <a:cs typeface="Arial"/>
                <a:sym typeface="Arial"/>
              </a:rPr>
              <a:t>If I’m not experienced.</a:t>
            </a:r>
            <a:endParaRPr sz="1800" b="0" i="0" u="none" strike="noStrike" cap="none">
              <a:solidFill>
                <a:schemeClr val="dk2"/>
              </a:solidFill>
              <a:latin typeface="Arial"/>
              <a:ea typeface="Arial"/>
              <a:cs typeface="Arial"/>
              <a:sym typeface="Arial"/>
            </a:endParaRPr>
          </a:p>
          <a:p>
            <a:pPr marL="457200" marR="0" lvl="0" indent="-342900" algn="l" rtl="0">
              <a:lnSpc>
                <a:spcPct val="115000"/>
              </a:lnSpc>
              <a:spcBef>
                <a:spcPts val="0"/>
              </a:spcBef>
              <a:spcAft>
                <a:spcPts val="0"/>
              </a:spcAft>
              <a:buClr>
                <a:schemeClr val="dk2"/>
              </a:buClr>
              <a:buSzPts val="1800"/>
              <a:buFont typeface="Arial"/>
              <a:buAutoNum type="arabicPeriod"/>
            </a:pPr>
            <a:r>
              <a:rPr lang="en" sz="1800" b="0" i="0" u="none" strike="noStrike" cap="none">
                <a:solidFill>
                  <a:schemeClr val="dk2"/>
                </a:solidFill>
                <a:latin typeface="Arial"/>
                <a:ea typeface="Arial"/>
                <a:cs typeface="Arial"/>
                <a:sym typeface="Arial"/>
              </a:rPr>
              <a:t>If I just want reduce risk to certain level.</a:t>
            </a:r>
            <a:endParaRPr sz="1800" b="0" i="0" u="none" strike="noStrike" cap="none">
              <a:solidFill>
                <a:schemeClr val="dk2"/>
              </a:solidFill>
              <a:latin typeface="Arial"/>
              <a:ea typeface="Arial"/>
              <a:cs typeface="Arial"/>
              <a:sym typeface="Arial"/>
            </a:endParaRPr>
          </a:p>
          <a:p>
            <a:pPr marL="914400" marR="0" lvl="1" indent="-317500" algn="l" rtl="0">
              <a:lnSpc>
                <a:spcPct val="115000"/>
              </a:lnSpc>
              <a:spcBef>
                <a:spcPts val="0"/>
              </a:spcBef>
              <a:spcAft>
                <a:spcPts val="0"/>
              </a:spcAft>
              <a:buClr>
                <a:schemeClr val="dk2"/>
              </a:buClr>
              <a:buSzPts val="1400"/>
              <a:buFont typeface="Arial"/>
              <a:buAutoNum type="alphaLcPeriod"/>
            </a:pPr>
            <a:r>
              <a:rPr lang="en" sz="1400" b="0" i="0" u="none" strike="noStrike" cap="none">
                <a:solidFill>
                  <a:schemeClr val="dk2"/>
                </a:solidFill>
                <a:latin typeface="Arial"/>
                <a:ea typeface="Arial"/>
                <a:cs typeface="Arial"/>
                <a:sym typeface="Arial"/>
              </a:rPr>
              <a:t>I want to take the risk for certain purposes.</a:t>
            </a:r>
            <a:endParaRPr sz="1400" b="0" i="0" u="none" strike="noStrike" cap="none">
              <a:solidFill>
                <a:schemeClr val="dk2"/>
              </a:solidFill>
              <a:latin typeface="Arial"/>
              <a:ea typeface="Arial"/>
              <a:cs typeface="Arial"/>
              <a:sym typeface="Arial"/>
            </a:endParaRPr>
          </a:p>
        </p:txBody>
      </p:sp>
      <p:sp>
        <p:nvSpPr>
          <p:cNvPr id="463" name="Shape 46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1000"/>
              <a:buFont typeface="Arial"/>
              <a:buNone/>
            </a:pPr>
            <a:fld id="{00000000-1234-1234-1234-123412341234}" type="slidenum">
              <a:rPr lang="en" sz="1000" b="0" i="0" u="none" strike="noStrike" cap="none">
                <a:solidFill>
                  <a:schemeClr val="dk2"/>
                </a:solidFill>
                <a:latin typeface="Arial"/>
                <a:ea typeface="Arial"/>
                <a:cs typeface="Arial"/>
                <a:sym typeface="Arial"/>
              </a:rPr>
              <a:t>45</a:t>
            </a:fld>
            <a:endParaRPr sz="1000" b="0" i="0" u="none" strike="noStrike" cap="none">
              <a:solidFill>
                <a:schemeClr val="dk2"/>
              </a:solidFill>
              <a:latin typeface="Arial"/>
              <a:ea typeface="Arial"/>
              <a:cs typeface="Arial"/>
              <a:sym typeface="Arial"/>
            </a:endParaRPr>
          </a:p>
        </p:txBody>
      </p:sp>
      <p:pic>
        <p:nvPicPr>
          <p:cNvPr id="464" name="Shape 464"/>
          <p:cNvPicPr preferRelativeResize="0"/>
          <p:nvPr/>
        </p:nvPicPr>
        <p:blipFill rotWithShape="1">
          <a:blip r:embed="rId3">
            <a:alphaModFix/>
          </a:blip>
          <a:srcRect/>
          <a:stretch/>
        </p:blipFill>
        <p:spPr>
          <a:xfrm>
            <a:off x="5595048" y="742775"/>
            <a:ext cx="3237250" cy="411340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69" name="Shape 46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800"/>
              <a:buFont typeface="Arial"/>
              <a:buNone/>
            </a:pPr>
            <a:r>
              <a:rPr lang="en" sz="2800" b="0" i="0" u="none" strike="noStrike" cap="none">
                <a:solidFill>
                  <a:schemeClr val="dk1"/>
                </a:solidFill>
                <a:latin typeface="Arial"/>
                <a:ea typeface="Arial"/>
                <a:cs typeface="Arial"/>
                <a:sym typeface="Arial"/>
              </a:rPr>
              <a:t>Knowledge Base for Mitigating Risk</a:t>
            </a:r>
            <a:endParaRPr sz="2800" b="0" i="0" u="none" strike="noStrike" cap="none">
              <a:solidFill>
                <a:schemeClr val="dk1"/>
              </a:solidFill>
              <a:latin typeface="Arial"/>
              <a:ea typeface="Arial"/>
              <a:cs typeface="Arial"/>
              <a:sym typeface="Arial"/>
            </a:endParaRPr>
          </a:p>
        </p:txBody>
      </p:sp>
      <p:sp>
        <p:nvSpPr>
          <p:cNvPr id="470" name="Shape 470"/>
          <p:cNvSpPr txBox="1">
            <a:spLocks noGrp="1"/>
          </p:cNvSpPr>
          <p:nvPr>
            <p:ph type="body" idx="1"/>
          </p:nvPr>
        </p:nvSpPr>
        <p:spPr>
          <a:xfrm>
            <a:off x="311700" y="1499600"/>
            <a:ext cx="8520600" cy="3069300"/>
          </a:xfrm>
          <a:prstGeom prst="rect">
            <a:avLst/>
          </a:prstGeom>
          <a:noFill/>
          <a:ln>
            <a:noFill/>
          </a:ln>
        </p:spPr>
        <p:txBody>
          <a:bodyPr spcFirstLastPara="1" wrap="square" lIns="91425" tIns="91425" rIns="91425" bIns="91425" anchor="t" anchorCtr="0">
            <a:noAutofit/>
          </a:bodyPr>
          <a:lstStyle/>
          <a:p>
            <a:pPr marL="457200" marR="0" lvl="0" indent="-342900" algn="l" rtl="0">
              <a:lnSpc>
                <a:spcPct val="115000"/>
              </a:lnSpc>
              <a:spcBef>
                <a:spcPts val="0"/>
              </a:spcBef>
              <a:spcAft>
                <a:spcPts val="0"/>
              </a:spcAft>
              <a:buClr>
                <a:schemeClr val="dk2"/>
              </a:buClr>
              <a:buSzPts val="1800"/>
              <a:buFont typeface="Arial"/>
              <a:buAutoNum type="arabicPeriod"/>
            </a:pPr>
            <a:r>
              <a:rPr lang="en" sz="1800" b="0" i="0" u="none" strike="noStrike" cap="none">
                <a:solidFill>
                  <a:schemeClr val="dk2"/>
                </a:solidFill>
                <a:latin typeface="Arial"/>
                <a:ea typeface="Arial"/>
                <a:cs typeface="Arial"/>
                <a:sym typeface="Arial"/>
              </a:rPr>
              <a:t>Common Practice for Mitigating Risk of Different Kinds</a:t>
            </a:r>
            <a:endParaRPr sz="1800" b="0" i="0" u="none" strike="noStrike" cap="none">
              <a:solidFill>
                <a:schemeClr val="dk2"/>
              </a:solidFill>
              <a:latin typeface="Arial"/>
              <a:ea typeface="Arial"/>
              <a:cs typeface="Arial"/>
              <a:sym typeface="Arial"/>
            </a:endParaRPr>
          </a:p>
          <a:p>
            <a:pPr marL="914400" marR="0" lvl="1" indent="-317500" algn="l" rtl="0">
              <a:lnSpc>
                <a:spcPct val="115000"/>
              </a:lnSpc>
              <a:spcBef>
                <a:spcPts val="0"/>
              </a:spcBef>
              <a:spcAft>
                <a:spcPts val="0"/>
              </a:spcAft>
              <a:buClr>
                <a:schemeClr val="dk2"/>
              </a:buClr>
              <a:buSzPts val="1400"/>
              <a:buFont typeface="Arial"/>
              <a:buAutoNum type="alphaLcPeriod"/>
            </a:pPr>
            <a:r>
              <a:rPr lang="en" sz="1400" b="0" i="0" u="none" strike="noStrike" cap="none">
                <a:solidFill>
                  <a:schemeClr val="dk2"/>
                </a:solidFill>
                <a:latin typeface="Arial"/>
                <a:ea typeface="Arial"/>
                <a:cs typeface="Arial"/>
                <a:sym typeface="Arial"/>
              </a:rPr>
              <a:t>The practices suggested by COQUALMO: Automated analysis, peer reviews, execution testing tools may be effective for different kinds of defects.</a:t>
            </a:r>
            <a:endParaRPr sz="1400" b="0" i="0" u="none" strike="noStrike" cap="none">
              <a:solidFill>
                <a:schemeClr val="dk2"/>
              </a:solidFill>
              <a:latin typeface="Arial"/>
              <a:ea typeface="Arial"/>
              <a:cs typeface="Arial"/>
              <a:sym typeface="Arial"/>
            </a:endParaRPr>
          </a:p>
          <a:p>
            <a:pPr marL="457200" marR="0" lvl="0" indent="-342900" algn="l" rtl="0">
              <a:lnSpc>
                <a:spcPct val="115000"/>
              </a:lnSpc>
              <a:spcBef>
                <a:spcPts val="0"/>
              </a:spcBef>
              <a:spcAft>
                <a:spcPts val="0"/>
              </a:spcAft>
              <a:buClr>
                <a:schemeClr val="dk2"/>
              </a:buClr>
              <a:buSzPts val="1800"/>
              <a:buFont typeface="Arial"/>
              <a:buAutoNum type="arabicPeriod"/>
            </a:pPr>
            <a:r>
              <a:rPr lang="en" sz="1800" b="0" i="0" u="none" strike="noStrike" cap="none">
                <a:solidFill>
                  <a:schemeClr val="dk2"/>
                </a:solidFill>
                <a:latin typeface="Arial"/>
                <a:ea typeface="Arial"/>
                <a:cs typeface="Arial"/>
                <a:sym typeface="Arial"/>
              </a:rPr>
              <a:t>Learning from Daily Practice</a:t>
            </a:r>
            <a:endParaRPr sz="1800" b="0" i="0" u="none" strike="noStrike" cap="none">
              <a:solidFill>
                <a:schemeClr val="dk2"/>
              </a:solidFill>
              <a:latin typeface="Arial"/>
              <a:ea typeface="Arial"/>
              <a:cs typeface="Arial"/>
              <a:sym typeface="Arial"/>
            </a:endParaRPr>
          </a:p>
          <a:p>
            <a:pPr marL="914400" marR="0" lvl="1" indent="-317500" algn="l" rtl="0">
              <a:lnSpc>
                <a:spcPct val="115000"/>
              </a:lnSpc>
              <a:spcBef>
                <a:spcPts val="0"/>
              </a:spcBef>
              <a:spcAft>
                <a:spcPts val="0"/>
              </a:spcAft>
              <a:buClr>
                <a:schemeClr val="dk2"/>
              </a:buClr>
              <a:buSzPts val="1400"/>
              <a:buFont typeface="Arial"/>
              <a:buAutoNum type="alphaLcPeriod"/>
            </a:pPr>
            <a:r>
              <a:rPr lang="en" sz="1400" b="0" i="0" u="none" strike="noStrike" cap="none">
                <a:solidFill>
                  <a:schemeClr val="dk2"/>
                </a:solidFill>
                <a:latin typeface="Arial"/>
                <a:ea typeface="Arial"/>
                <a:cs typeface="Arial"/>
                <a:sym typeface="Arial"/>
              </a:rPr>
              <a:t>E.g certain form of code review conducted by the organization may be effective for architectural technical debt.</a:t>
            </a:r>
            <a:endParaRPr sz="1400" b="0" i="0" u="none" strike="noStrike" cap="none">
              <a:solidFill>
                <a:schemeClr val="dk2"/>
              </a:solidFill>
              <a:latin typeface="Arial"/>
              <a:ea typeface="Arial"/>
              <a:cs typeface="Arial"/>
              <a:sym typeface="Arial"/>
            </a:endParaRPr>
          </a:p>
        </p:txBody>
      </p:sp>
      <p:sp>
        <p:nvSpPr>
          <p:cNvPr id="471" name="Shape 47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1000"/>
              <a:buFont typeface="Arial"/>
              <a:buNone/>
            </a:pPr>
            <a:fld id="{00000000-1234-1234-1234-123412341234}" type="slidenum">
              <a:rPr lang="en" sz="1000" b="0" i="0" u="none" strike="noStrike" cap="none">
                <a:solidFill>
                  <a:schemeClr val="dk2"/>
                </a:solidFill>
                <a:latin typeface="Arial"/>
                <a:ea typeface="Arial"/>
                <a:cs typeface="Arial"/>
                <a:sym typeface="Arial"/>
              </a:rPr>
              <a:t>46</a:t>
            </a:fld>
            <a:endParaRPr sz="1000" b="0" i="0" u="none" strike="noStrike" cap="none">
              <a:solidFill>
                <a:schemeClr val="dk2"/>
              </a:solidFill>
              <a:latin typeface="Arial"/>
              <a:ea typeface="Arial"/>
              <a:cs typeface="Arial"/>
              <a:sym typeface="Arial"/>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75"/>
        <p:cNvGrpSpPr/>
        <p:nvPr/>
      </p:nvGrpSpPr>
      <p:grpSpPr>
        <a:xfrm>
          <a:off x="0" y="0"/>
          <a:ext cx="0" cy="0"/>
          <a:chOff x="0" y="0"/>
          <a:chExt cx="0" cy="0"/>
        </a:xfrm>
      </p:grpSpPr>
      <p:sp>
        <p:nvSpPr>
          <p:cNvPr id="476" name="Shape 476"/>
          <p:cNvSpPr/>
          <p:nvPr/>
        </p:nvSpPr>
        <p:spPr>
          <a:xfrm>
            <a:off x="1084675" y="2334550"/>
            <a:ext cx="6837900" cy="14961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7" name="Shape 47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800"/>
              <a:buFont typeface="Arial"/>
              <a:buNone/>
            </a:pPr>
            <a:r>
              <a:rPr lang="en" sz="2800" b="0" i="0" u="none" strike="noStrike" cap="none">
                <a:solidFill>
                  <a:schemeClr val="dk1"/>
                </a:solidFill>
                <a:latin typeface="Arial"/>
                <a:ea typeface="Arial"/>
                <a:cs typeface="Arial"/>
                <a:sym typeface="Arial"/>
              </a:rPr>
              <a:t>Risk Mitigation Strategies</a:t>
            </a:r>
            <a:endParaRPr sz="2800" b="0" i="0" u="none" strike="noStrike" cap="none">
              <a:solidFill>
                <a:schemeClr val="dk1"/>
              </a:solidFill>
              <a:latin typeface="Arial"/>
              <a:ea typeface="Arial"/>
              <a:cs typeface="Arial"/>
              <a:sym typeface="Arial"/>
            </a:endParaRPr>
          </a:p>
        </p:txBody>
      </p:sp>
      <p:sp>
        <p:nvSpPr>
          <p:cNvPr id="478" name="Shape 478"/>
          <p:cNvSpPr txBox="1">
            <a:spLocks noGrp="1"/>
          </p:cNvSpPr>
          <p:nvPr>
            <p:ph type="body" idx="1"/>
          </p:nvPr>
        </p:nvSpPr>
        <p:spPr>
          <a:xfrm>
            <a:off x="784850" y="1152475"/>
            <a:ext cx="8047500" cy="9915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chemeClr val="dk2"/>
              </a:buClr>
              <a:buSzPts val="1800"/>
              <a:buFont typeface="Arial"/>
              <a:buNone/>
            </a:pPr>
            <a:r>
              <a:rPr lang="en" sz="1800" b="0" i="0" u="none" strike="noStrike" cap="none">
                <a:solidFill>
                  <a:schemeClr val="dk2"/>
                </a:solidFill>
                <a:latin typeface="Arial"/>
                <a:ea typeface="Arial"/>
                <a:cs typeface="Arial"/>
                <a:sym typeface="Arial"/>
              </a:rPr>
              <a:t>A set of actions to mitigate risk at certain phase of a project is a risk mitigation strategy. At certain point of a project, there may be multiple risk mitigation action sets that can be applied to reduce the predicted risk level.</a:t>
            </a:r>
            <a:endParaRPr sz="1800" b="0" i="0" u="none" strike="noStrike" cap="none">
              <a:solidFill>
                <a:schemeClr val="dk2"/>
              </a:solidFill>
              <a:latin typeface="Arial"/>
              <a:ea typeface="Arial"/>
              <a:cs typeface="Arial"/>
              <a:sym typeface="Arial"/>
            </a:endParaRPr>
          </a:p>
          <a:p>
            <a:pPr marL="0" marR="0" lvl="0" indent="0" algn="l" rtl="0">
              <a:lnSpc>
                <a:spcPct val="115000"/>
              </a:lnSpc>
              <a:spcBef>
                <a:spcPts val="1600"/>
              </a:spcBef>
              <a:spcAft>
                <a:spcPts val="1600"/>
              </a:spcAft>
              <a:buClr>
                <a:schemeClr val="dk2"/>
              </a:buClr>
              <a:buSzPts val="1800"/>
              <a:buFont typeface="Arial"/>
              <a:buNone/>
            </a:pPr>
            <a:endParaRPr sz="1800" b="0" i="0" u="none" strike="noStrike" cap="none">
              <a:solidFill>
                <a:schemeClr val="dk2"/>
              </a:solidFill>
              <a:latin typeface="Arial"/>
              <a:ea typeface="Arial"/>
              <a:cs typeface="Arial"/>
              <a:sym typeface="Arial"/>
            </a:endParaRPr>
          </a:p>
        </p:txBody>
      </p:sp>
      <p:sp>
        <p:nvSpPr>
          <p:cNvPr id="479" name="Shape 47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1000"/>
              <a:buFont typeface="Arial"/>
              <a:buNone/>
            </a:pPr>
            <a:fld id="{00000000-1234-1234-1234-123412341234}" type="slidenum">
              <a:rPr lang="en" sz="1000" b="0" i="0" u="none" strike="noStrike" cap="none">
                <a:solidFill>
                  <a:schemeClr val="dk2"/>
                </a:solidFill>
                <a:latin typeface="Arial"/>
                <a:ea typeface="Arial"/>
                <a:cs typeface="Arial"/>
                <a:sym typeface="Arial"/>
              </a:rPr>
              <a:t>47</a:t>
            </a:fld>
            <a:endParaRPr sz="1000" b="0" i="0" u="none" strike="noStrike" cap="none">
              <a:solidFill>
                <a:schemeClr val="dk2"/>
              </a:solidFill>
              <a:latin typeface="Arial"/>
              <a:ea typeface="Arial"/>
              <a:cs typeface="Arial"/>
              <a:sym typeface="Arial"/>
            </a:endParaRPr>
          </a:p>
        </p:txBody>
      </p:sp>
      <p:sp>
        <p:nvSpPr>
          <p:cNvPr id="480" name="Shape 480"/>
          <p:cNvSpPr/>
          <p:nvPr/>
        </p:nvSpPr>
        <p:spPr>
          <a:xfrm>
            <a:off x="1160875" y="2563150"/>
            <a:ext cx="6837900" cy="14961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1" name="Shape 481"/>
          <p:cNvSpPr/>
          <p:nvPr/>
        </p:nvSpPr>
        <p:spPr>
          <a:xfrm>
            <a:off x="1260250" y="2916626"/>
            <a:ext cx="6837900" cy="14355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2" name="Shape 482"/>
          <p:cNvSpPr/>
          <p:nvPr/>
        </p:nvSpPr>
        <p:spPr>
          <a:xfrm>
            <a:off x="1359625" y="3255525"/>
            <a:ext cx="6837900" cy="1335300"/>
          </a:xfrm>
          <a:prstGeom prst="roundRect">
            <a:avLst>
              <a:gd name="adj" fmla="val 16667"/>
            </a:avLst>
          </a:prstGeom>
          <a:solidFill>
            <a:srgbClr val="F3F3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0000"/>
              </a:solidFill>
              <a:latin typeface="Arial"/>
              <a:ea typeface="Arial"/>
              <a:cs typeface="Arial"/>
              <a:sym typeface="Arial"/>
            </a:endParaRPr>
          </a:p>
        </p:txBody>
      </p:sp>
      <p:sp>
        <p:nvSpPr>
          <p:cNvPr id="483" name="Shape 483"/>
          <p:cNvSpPr/>
          <p:nvPr/>
        </p:nvSpPr>
        <p:spPr>
          <a:xfrm>
            <a:off x="1632075" y="3602150"/>
            <a:ext cx="1533000" cy="828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Regression Testing</a:t>
            </a:r>
            <a:endParaRPr sz="1400" b="0" i="0" u="none" strike="noStrike" cap="none">
              <a:solidFill>
                <a:srgbClr val="000000"/>
              </a:solidFill>
              <a:latin typeface="Arial"/>
              <a:ea typeface="Arial"/>
              <a:cs typeface="Arial"/>
              <a:sym typeface="Arial"/>
            </a:endParaRPr>
          </a:p>
        </p:txBody>
      </p:sp>
      <p:sp>
        <p:nvSpPr>
          <p:cNvPr id="484" name="Shape 484"/>
          <p:cNvSpPr/>
          <p:nvPr/>
        </p:nvSpPr>
        <p:spPr>
          <a:xfrm>
            <a:off x="3431075" y="3602150"/>
            <a:ext cx="1329000" cy="828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Code Review</a:t>
            </a:r>
            <a:endParaRPr sz="1400" b="0" i="0" u="none" strike="noStrike" cap="none">
              <a:solidFill>
                <a:srgbClr val="000000"/>
              </a:solidFill>
              <a:latin typeface="Arial"/>
              <a:ea typeface="Arial"/>
              <a:cs typeface="Arial"/>
              <a:sym typeface="Arial"/>
            </a:endParaRPr>
          </a:p>
        </p:txBody>
      </p:sp>
      <p:sp>
        <p:nvSpPr>
          <p:cNvPr id="485" name="Shape 485"/>
          <p:cNvSpPr/>
          <p:nvPr/>
        </p:nvSpPr>
        <p:spPr>
          <a:xfrm>
            <a:off x="5019850" y="3602150"/>
            <a:ext cx="1595100" cy="828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Beta Testing</a:t>
            </a:r>
            <a:endParaRPr sz="1400" b="0" i="0" u="none" strike="noStrike" cap="none">
              <a:solidFill>
                <a:srgbClr val="000000"/>
              </a:solidFill>
              <a:latin typeface="Arial"/>
              <a:ea typeface="Arial"/>
              <a:cs typeface="Arial"/>
              <a:sym typeface="Arial"/>
            </a:endParaRPr>
          </a:p>
        </p:txBody>
      </p:sp>
      <p:sp>
        <p:nvSpPr>
          <p:cNvPr id="486" name="Shape 486"/>
          <p:cNvSpPr/>
          <p:nvPr/>
        </p:nvSpPr>
        <p:spPr>
          <a:xfrm>
            <a:off x="6874725" y="3602150"/>
            <a:ext cx="1124100" cy="828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a:t>
            </a:r>
            <a:endParaRPr sz="1400" b="0" i="0" u="none" strike="noStrike" cap="none">
              <a:solidFill>
                <a:srgbClr val="000000"/>
              </a:solidFill>
              <a:latin typeface="Arial"/>
              <a:ea typeface="Arial"/>
              <a:cs typeface="Arial"/>
              <a:sym typeface="Arial"/>
            </a:endParaRPr>
          </a:p>
        </p:txBody>
      </p:sp>
      <p:sp>
        <p:nvSpPr>
          <p:cNvPr id="487" name="Shape 487"/>
          <p:cNvSpPr txBox="1"/>
          <p:nvPr/>
        </p:nvSpPr>
        <p:spPr>
          <a:xfrm>
            <a:off x="3802900" y="4640500"/>
            <a:ext cx="2099700" cy="197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Strategies</a:t>
            </a:r>
            <a:endParaRPr sz="1400" b="0" i="0" u="none" strike="noStrike" cap="none">
              <a:solidFill>
                <a:srgbClr val="000000"/>
              </a:solidFill>
              <a:latin typeface="Arial"/>
              <a:ea typeface="Arial"/>
              <a:cs typeface="Arial"/>
              <a:sym typeface="Arial"/>
            </a:endParaRPr>
          </a:p>
        </p:txBody>
      </p:sp>
      <p:sp>
        <p:nvSpPr>
          <p:cNvPr id="488" name="Shape 488"/>
          <p:cNvSpPr txBox="1"/>
          <p:nvPr/>
        </p:nvSpPr>
        <p:spPr>
          <a:xfrm>
            <a:off x="1515175" y="3195900"/>
            <a:ext cx="1440600" cy="197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Action Set 1</a:t>
            </a:r>
            <a:endParaRPr sz="1400" b="0" i="0" u="none" strike="noStrike" cap="none">
              <a:solidFill>
                <a:srgbClr val="000000"/>
              </a:solidFill>
              <a:latin typeface="Arial"/>
              <a:ea typeface="Arial"/>
              <a:cs typeface="Arial"/>
              <a:sym typeface="Arial"/>
            </a:endParaRPr>
          </a:p>
        </p:txBody>
      </p:sp>
      <p:sp>
        <p:nvSpPr>
          <p:cNvPr id="489" name="Shape 489"/>
          <p:cNvSpPr txBox="1"/>
          <p:nvPr/>
        </p:nvSpPr>
        <p:spPr>
          <a:xfrm>
            <a:off x="1286575" y="2845800"/>
            <a:ext cx="1440600" cy="197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Action Set 2</a:t>
            </a:r>
            <a:endParaRPr sz="1400" b="0" i="0" u="none" strike="noStrike" cap="none">
              <a:solidFill>
                <a:srgbClr val="000000"/>
              </a:solidFill>
              <a:latin typeface="Arial"/>
              <a:ea typeface="Arial"/>
              <a:cs typeface="Arial"/>
              <a:sym typeface="Arial"/>
            </a:endParaRPr>
          </a:p>
        </p:txBody>
      </p:sp>
      <p:sp>
        <p:nvSpPr>
          <p:cNvPr id="490" name="Shape 490"/>
          <p:cNvSpPr txBox="1"/>
          <p:nvPr/>
        </p:nvSpPr>
        <p:spPr>
          <a:xfrm>
            <a:off x="1057975" y="2515906"/>
            <a:ext cx="1440600" cy="3300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Action Set 3</a:t>
            </a:r>
            <a:endParaRPr sz="1400" b="0" i="0" u="none" strike="noStrike" cap="none">
              <a:solidFill>
                <a:srgbClr val="000000"/>
              </a:solidFill>
              <a:latin typeface="Arial"/>
              <a:ea typeface="Arial"/>
              <a:cs typeface="Arial"/>
              <a:sym typeface="Arial"/>
            </a:endParaRPr>
          </a:p>
        </p:txBody>
      </p:sp>
      <p:sp>
        <p:nvSpPr>
          <p:cNvPr id="491" name="Shape 491"/>
          <p:cNvSpPr txBox="1"/>
          <p:nvPr/>
        </p:nvSpPr>
        <p:spPr>
          <a:xfrm>
            <a:off x="856075" y="2227581"/>
            <a:ext cx="1440600" cy="3300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95"/>
        <p:cNvGrpSpPr/>
        <p:nvPr/>
      </p:nvGrpSpPr>
      <p:grpSpPr>
        <a:xfrm>
          <a:off x="0" y="0"/>
          <a:ext cx="0" cy="0"/>
          <a:chOff x="0" y="0"/>
          <a:chExt cx="0" cy="0"/>
        </a:xfrm>
      </p:grpSpPr>
      <p:sp>
        <p:nvSpPr>
          <p:cNvPr id="496" name="Shape 496"/>
          <p:cNvSpPr/>
          <p:nvPr/>
        </p:nvSpPr>
        <p:spPr>
          <a:xfrm>
            <a:off x="2106600" y="3801000"/>
            <a:ext cx="5243400" cy="9924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7" name="Shape 497"/>
          <p:cNvSpPr/>
          <p:nvPr/>
        </p:nvSpPr>
        <p:spPr>
          <a:xfrm>
            <a:off x="2182800" y="3877200"/>
            <a:ext cx="5243400" cy="9924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8" name="Shape 49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800"/>
              <a:buFont typeface="Arial"/>
              <a:buNone/>
            </a:pPr>
            <a:r>
              <a:rPr lang="en" sz="2800" b="0" i="0" u="none" strike="noStrike" cap="none">
                <a:solidFill>
                  <a:schemeClr val="dk1"/>
                </a:solidFill>
                <a:latin typeface="Arial"/>
                <a:ea typeface="Arial"/>
                <a:cs typeface="Arial"/>
                <a:sym typeface="Arial"/>
              </a:rPr>
              <a:t>Learning the influences on risk </a:t>
            </a:r>
            <a:endParaRPr sz="2800" b="0" i="0" u="none" strike="noStrike" cap="none">
              <a:solidFill>
                <a:schemeClr val="dk1"/>
              </a:solidFill>
              <a:latin typeface="Arial"/>
              <a:ea typeface="Arial"/>
              <a:cs typeface="Arial"/>
              <a:sym typeface="Arial"/>
            </a:endParaRPr>
          </a:p>
        </p:txBody>
      </p:sp>
      <p:sp>
        <p:nvSpPr>
          <p:cNvPr id="499" name="Shape 499"/>
          <p:cNvSpPr txBox="1">
            <a:spLocks noGrp="1"/>
          </p:cNvSpPr>
          <p:nvPr>
            <p:ph type="body" idx="1"/>
          </p:nvPr>
        </p:nvSpPr>
        <p:spPr>
          <a:xfrm>
            <a:off x="301000" y="993050"/>
            <a:ext cx="8108400" cy="20106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1100"/>
              <a:buFont typeface="Arial"/>
              <a:buNone/>
            </a:pPr>
            <a:r>
              <a:rPr lang="en" sz="1800" b="0" i="0" u="none" strike="noStrike" cap="none">
                <a:solidFill>
                  <a:schemeClr val="dk2"/>
                </a:solidFill>
                <a:latin typeface="Arial"/>
                <a:ea typeface="Arial"/>
                <a:cs typeface="Arial"/>
                <a:sym typeface="Arial"/>
              </a:rPr>
              <a:t>The effects of the candidate actions on risk are modeled as influences on factors of risk prediction model.</a:t>
            </a:r>
            <a:endParaRPr sz="1800" b="0" i="0" u="none" strike="noStrike" cap="none">
              <a:solidFill>
                <a:schemeClr val="dk2"/>
              </a:solidFill>
              <a:latin typeface="Arial"/>
              <a:ea typeface="Arial"/>
              <a:cs typeface="Arial"/>
              <a:sym typeface="Arial"/>
            </a:endParaRPr>
          </a:p>
          <a:p>
            <a:pPr marL="0" marR="0" lvl="0" indent="0" algn="l" rtl="0">
              <a:lnSpc>
                <a:spcPct val="100000"/>
              </a:lnSpc>
              <a:spcBef>
                <a:spcPts val="1600"/>
              </a:spcBef>
              <a:spcAft>
                <a:spcPts val="0"/>
              </a:spcAft>
              <a:buClr>
                <a:schemeClr val="dk1"/>
              </a:buClr>
              <a:buSzPts val="1100"/>
              <a:buFont typeface="Arial"/>
              <a:buNone/>
            </a:pPr>
            <a:endParaRPr sz="2800" b="0" i="0" u="none" strike="noStrike" cap="none">
              <a:solidFill>
                <a:schemeClr val="dk1"/>
              </a:solidFill>
              <a:latin typeface="Arial"/>
              <a:ea typeface="Arial"/>
              <a:cs typeface="Arial"/>
              <a:sym typeface="Arial"/>
            </a:endParaRPr>
          </a:p>
        </p:txBody>
      </p:sp>
      <p:sp>
        <p:nvSpPr>
          <p:cNvPr id="500" name="Shape 50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1000"/>
              <a:buFont typeface="Arial"/>
              <a:buNone/>
            </a:pPr>
            <a:fld id="{00000000-1234-1234-1234-123412341234}" type="slidenum">
              <a:rPr lang="en" sz="1000" b="0" i="0" u="none" strike="noStrike" cap="none">
                <a:solidFill>
                  <a:schemeClr val="dk2"/>
                </a:solidFill>
                <a:latin typeface="Arial"/>
                <a:ea typeface="Arial"/>
                <a:cs typeface="Arial"/>
                <a:sym typeface="Arial"/>
              </a:rPr>
              <a:t>48</a:t>
            </a:fld>
            <a:endParaRPr sz="1000" b="0" i="0" u="none" strike="noStrike" cap="none">
              <a:solidFill>
                <a:schemeClr val="dk2"/>
              </a:solidFill>
              <a:latin typeface="Arial"/>
              <a:ea typeface="Arial"/>
              <a:cs typeface="Arial"/>
              <a:sym typeface="Arial"/>
            </a:endParaRPr>
          </a:p>
        </p:txBody>
      </p:sp>
      <p:sp>
        <p:nvSpPr>
          <p:cNvPr id="501" name="Shape 501"/>
          <p:cNvSpPr/>
          <p:nvPr/>
        </p:nvSpPr>
        <p:spPr>
          <a:xfrm>
            <a:off x="2259000" y="3953400"/>
            <a:ext cx="5243400" cy="9924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502" name="Shape 502"/>
          <p:cNvPicPr preferRelativeResize="0"/>
          <p:nvPr/>
        </p:nvPicPr>
        <p:blipFill rotWithShape="1">
          <a:blip r:embed="rId3">
            <a:alphaModFix/>
          </a:blip>
          <a:srcRect/>
          <a:stretch/>
        </p:blipFill>
        <p:spPr>
          <a:xfrm>
            <a:off x="2117500" y="1841776"/>
            <a:ext cx="4370330" cy="1627174"/>
          </a:xfrm>
          <a:prstGeom prst="rect">
            <a:avLst/>
          </a:prstGeom>
          <a:noFill/>
          <a:ln>
            <a:noFill/>
          </a:ln>
        </p:spPr>
      </p:pic>
      <p:sp>
        <p:nvSpPr>
          <p:cNvPr id="503" name="Shape 503"/>
          <p:cNvSpPr/>
          <p:nvPr/>
        </p:nvSpPr>
        <p:spPr>
          <a:xfrm>
            <a:off x="2346100" y="4187400"/>
            <a:ext cx="1220700" cy="6588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Regression Testing</a:t>
            </a:r>
            <a:endParaRPr sz="1400" b="0" i="0" u="none" strike="noStrike" cap="none">
              <a:solidFill>
                <a:srgbClr val="000000"/>
              </a:solidFill>
              <a:latin typeface="Arial"/>
              <a:ea typeface="Arial"/>
              <a:cs typeface="Arial"/>
              <a:sym typeface="Arial"/>
            </a:endParaRPr>
          </a:p>
        </p:txBody>
      </p:sp>
      <p:sp>
        <p:nvSpPr>
          <p:cNvPr id="504" name="Shape 504"/>
          <p:cNvSpPr/>
          <p:nvPr/>
        </p:nvSpPr>
        <p:spPr>
          <a:xfrm>
            <a:off x="3781750" y="4195250"/>
            <a:ext cx="1146900" cy="6588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Code Review</a:t>
            </a:r>
            <a:endParaRPr sz="1400" b="0" i="0" u="none" strike="noStrike" cap="none">
              <a:solidFill>
                <a:srgbClr val="000000"/>
              </a:solidFill>
              <a:latin typeface="Arial"/>
              <a:ea typeface="Arial"/>
              <a:cs typeface="Arial"/>
              <a:sym typeface="Arial"/>
            </a:endParaRPr>
          </a:p>
        </p:txBody>
      </p:sp>
      <p:sp>
        <p:nvSpPr>
          <p:cNvPr id="505" name="Shape 505"/>
          <p:cNvSpPr/>
          <p:nvPr/>
        </p:nvSpPr>
        <p:spPr>
          <a:xfrm>
            <a:off x="5083175" y="4210800"/>
            <a:ext cx="1307100" cy="6588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Beta Testing</a:t>
            </a:r>
            <a:endParaRPr sz="1400" b="0" i="0" u="none" strike="noStrike" cap="none">
              <a:solidFill>
                <a:srgbClr val="000000"/>
              </a:solidFill>
              <a:latin typeface="Arial"/>
              <a:ea typeface="Arial"/>
              <a:cs typeface="Arial"/>
              <a:sym typeface="Arial"/>
            </a:endParaRPr>
          </a:p>
        </p:txBody>
      </p:sp>
      <p:sp>
        <p:nvSpPr>
          <p:cNvPr id="506" name="Shape 506"/>
          <p:cNvSpPr/>
          <p:nvPr/>
        </p:nvSpPr>
        <p:spPr>
          <a:xfrm>
            <a:off x="5021642" y="1801542"/>
            <a:ext cx="408000" cy="393600"/>
          </a:xfrm>
          <a:prstGeom prst="ellipse">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507" name="Shape 507"/>
          <p:cNvSpPr/>
          <p:nvPr/>
        </p:nvSpPr>
        <p:spPr>
          <a:xfrm>
            <a:off x="6468600" y="4210800"/>
            <a:ext cx="957600" cy="6588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a:t>
            </a:r>
            <a:endParaRPr sz="1400" b="0" i="0" u="none" strike="noStrike" cap="none">
              <a:solidFill>
                <a:srgbClr val="000000"/>
              </a:solidFill>
              <a:latin typeface="Arial"/>
              <a:ea typeface="Arial"/>
              <a:cs typeface="Arial"/>
              <a:sym typeface="Arial"/>
            </a:endParaRPr>
          </a:p>
        </p:txBody>
      </p:sp>
      <p:sp>
        <p:nvSpPr>
          <p:cNvPr id="508" name="Shape 508"/>
          <p:cNvSpPr/>
          <p:nvPr/>
        </p:nvSpPr>
        <p:spPr>
          <a:xfrm>
            <a:off x="4606350" y="3487200"/>
            <a:ext cx="548700" cy="571500"/>
          </a:xfrm>
          <a:prstGeom prst="up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9" name="Shape 509"/>
          <p:cNvSpPr txBox="1"/>
          <p:nvPr/>
        </p:nvSpPr>
        <p:spPr>
          <a:xfrm>
            <a:off x="3971050" y="4869600"/>
            <a:ext cx="2099700" cy="197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Action Sets</a:t>
            </a:r>
            <a:endParaRPr sz="1400" b="0" i="0" u="none" strike="noStrike" cap="none">
              <a:solidFill>
                <a:srgbClr val="000000"/>
              </a:solidFill>
              <a:latin typeface="Arial"/>
              <a:ea typeface="Arial"/>
              <a:cs typeface="Arial"/>
              <a:sym typeface="Arial"/>
            </a:endParaRPr>
          </a:p>
        </p:txBody>
      </p:sp>
      <p:sp>
        <p:nvSpPr>
          <p:cNvPr id="510" name="Shape 510"/>
          <p:cNvSpPr txBox="1"/>
          <p:nvPr/>
        </p:nvSpPr>
        <p:spPr>
          <a:xfrm>
            <a:off x="2346100" y="3877200"/>
            <a:ext cx="1220700" cy="197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Action Set 1</a:t>
            </a:r>
            <a:endParaRPr sz="1400" b="0" i="0" u="none" strike="noStrike" cap="none">
              <a:solidFill>
                <a:srgbClr val="000000"/>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06"/>
                                        </p:tgtEl>
                                        <p:attrNameLst>
                                          <p:attrName>style.visibility</p:attrName>
                                        </p:attrNameLst>
                                      </p:cBhvr>
                                      <p:to>
                                        <p:strVal val="visible"/>
                                      </p:to>
                                    </p:set>
                                    <p:animEffect transition="in" filter="fade">
                                      <p:cBhvr>
                                        <p:cTn id="7" dur="1000"/>
                                        <p:tgtEl>
                                          <p:spTgt spid="5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14"/>
        <p:cNvGrpSpPr/>
        <p:nvPr/>
      </p:nvGrpSpPr>
      <p:grpSpPr>
        <a:xfrm>
          <a:off x="0" y="0"/>
          <a:ext cx="0" cy="0"/>
          <a:chOff x="0" y="0"/>
          <a:chExt cx="0" cy="0"/>
        </a:xfrm>
      </p:grpSpPr>
      <p:sp>
        <p:nvSpPr>
          <p:cNvPr id="515" name="Shape 51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 sz="2800" b="0" i="0" u="none" strike="noStrike" cap="none">
                <a:solidFill>
                  <a:schemeClr val="dk1"/>
                </a:solidFill>
                <a:latin typeface="Arial"/>
                <a:ea typeface="Arial"/>
                <a:cs typeface="Arial"/>
                <a:sym typeface="Arial"/>
              </a:rPr>
              <a:t>Select the best actions to mitigate risk</a:t>
            </a:r>
            <a:endParaRPr sz="2800" b="0" i="0" u="none" strike="noStrike" cap="none">
              <a:solidFill>
                <a:schemeClr val="dk1"/>
              </a:solidFill>
              <a:latin typeface="Arial"/>
              <a:ea typeface="Arial"/>
              <a:cs typeface="Arial"/>
              <a:sym typeface="Arial"/>
            </a:endParaRPr>
          </a:p>
        </p:txBody>
      </p:sp>
      <p:sp>
        <p:nvSpPr>
          <p:cNvPr id="516" name="Shape 516"/>
          <p:cNvSpPr txBox="1">
            <a:spLocks noGrp="1"/>
          </p:cNvSpPr>
          <p:nvPr>
            <p:ph type="body" idx="1"/>
          </p:nvPr>
        </p:nvSpPr>
        <p:spPr>
          <a:xfrm>
            <a:off x="311700" y="1076275"/>
            <a:ext cx="8108400" cy="20106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chemeClr val="dk1"/>
              </a:buClr>
              <a:buSzPts val="1100"/>
              <a:buFont typeface="Arial"/>
              <a:buNone/>
            </a:pPr>
            <a:r>
              <a:rPr lang="en" sz="1800" b="0" i="0" u="none" strike="noStrike" cap="none">
                <a:solidFill>
                  <a:schemeClr val="dk2"/>
                </a:solidFill>
                <a:latin typeface="Arial"/>
                <a:ea typeface="Arial"/>
                <a:cs typeface="Arial"/>
                <a:sym typeface="Arial"/>
              </a:rPr>
              <a:t>Select the best action set to mitigate risk to a certain risk level by the risk prediction model.</a:t>
            </a:r>
            <a:endParaRPr sz="1800" b="0" i="0" u="none" strike="noStrike" cap="none">
              <a:solidFill>
                <a:schemeClr val="dk2"/>
              </a:solidFill>
              <a:latin typeface="Arial"/>
              <a:ea typeface="Arial"/>
              <a:cs typeface="Arial"/>
              <a:sym typeface="Arial"/>
            </a:endParaRPr>
          </a:p>
          <a:p>
            <a:pPr marL="0" marR="0" lvl="0" indent="0" algn="l" rtl="0">
              <a:lnSpc>
                <a:spcPct val="100000"/>
              </a:lnSpc>
              <a:spcBef>
                <a:spcPts val="1600"/>
              </a:spcBef>
              <a:spcAft>
                <a:spcPts val="0"/>
              </a:spcAft>
              <a:buClr>
                <a:schemeClr val="dk1"/>
              </a:buClr>
              <a:buSzPts val="1100"/>
              <a:buFont typeface="Arial"/>
              <a:buNone/>
            </a:pPr>
            <a:endParaRPr sz="2800" b="0" i="0" u="none" strike="noStrike" cap="none">
              <a:solidFill>
                <a:schemeClr val="dk1"/>
              </a:solidFill>
              <a:latin typeface="Arial"/>
              <a:ea typeface="Arial"/>
              <a:cs typeface="Arial"/>
              <a:sym typeface="Arial"/>
            </a:endParaRPr>
          </a:p>
        </p:txBody>
      </p:sp>
      <p:sp>
        <p:nvSpPr>
          <p:cNvPr id="517" name="Shape 51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1000"/>
              <a:buFont typeface="Arial"/>
              <a:buNone/>
            </a:pPr>
            <a:fld id="{00000000-1234-1234-1234-123412341234}" type="slidenum">
              <a:rPr lang="en" sz="1000" b="0" i="0" u="none" strike="noStrike" cap="none">
                <a:solidFill>
                  <a:schemeClr val="dk2"/>
                </a:solidFill>
                <a:latin typeface="Arial"/>
                <a:ea typeface="Arial"/>
                <a:cs typeface="Arial"/>
                <a:sym typeface="Arial"/>
              </a:rPr>
              <a:t>49</a:t>
            </a:fld>
            <a:endParaRPr sz="1000" b="0" i="0" u="none" strike="noStrike" cap="none">
              <a:solidFill>
                <a:schemeClr val="dk2"/>
              </a:solidFill>
              <a:latin typeface="Arial"/>
              <a:ea typeface="Arial"/>
              <a:cs typeface="Arial"/>
              <a:sym typeface="Arial"/>
            </a:endParaRPr>
          </a:p>
        </p:txBody>
      </p:sp>
      <p:pic>
        <p:nvPicPr>
          <p:cNvPr id="518" name="Shape 518"/>
          <p:cNvPicPr preferRelativeResize="0"/>
          <p:nvPr/>
        </p:nvPicPr>
        <p:blipFill rotWithShape="1">
          <a:blip r:embed="rId3">
            <a:alphaModFix/>
          </a:blip>
          <a:srcRect/>
          <a:stretch/>
        </p:blipFill>
        <p:spPr>
          <a:xfrm>
            <a:off x="2117500" y="1693451"/>
            <a:ext cx="4370330" cy="1627174"/>
          </a:xfrm>
          <a:prstGeom prst="rect">
            <a:avLst/>
          </a:prstGeom>
          <a:noFill/>
          <a:ln>
            <a:noFill/>
          </a:ln>
        </p:spPr>
      </p:pic>
      <p:sp>
        <p:nvSpPr>
          <p:cNvPr id="519" name="Shape 519"/>
          <p:cNvSpPr/>
          <p:nvPr/>
        </p:nvSpPr>
        <p:spPr>
          <a:xfrm>
            <a:off x="4613617" y="1642633"/>
            <a:ext cx="408000" cy="393600"/>
          </a:xfrm>
          <a:prstGeom prst="ellipse">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520" name="Shape 520"/>
          <p:cNvSpPr/>
          <p:nvPr/>
        </p:nvSpPr>
        <p:spPr>
          <a:xfrm>
            <a:off x="2828500" y="2972725"/>
            <a:ext cx="408000" cy="393600"/>
          </a:xfrm>
          <a:prstGeom prst="ellipse">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521" name="Shape 521"/>
          <p:cNvSpPr/>
          <p:nvPr/>
        </p:nvSpPr>
        <p:spPr>
          <a:xfrm>
            <a:off x="4014183" y="2962142"/>
            <a:ext cx="408000" cy="393600"/>
          </a:xfrm>
          <a:prstGeom prst="ellipse">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522" name="Shape 522"/>
          <p:cNvSpPr/>
          <p:nvPr/>
        </p:nvSpPr>
        <p:spPr>
          <a:xfrm>
            <a:off x="5663550" y="2962142"/>
            <a:ext cx="408000" cy="393600"/>
          </a:xfrm>
          <a:prstGeom prst="ellipse">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523" name="Shape 523"/>
          <p:cNvSpPr/>
          <p:nvPr/>
        </p:nvSpPr>
        <p:spPr>
          <a:xfrm>
            <a:off x="1878000" y="3424075"/>
            <a:ext cx="5243400" cy="9924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4" name="Shape 524"/>
          <p:cNvSpPr/>
          <p:nvPr/>
        </p:nvSpPr>
        <p:spPr>
          <a:xfrm>
            <a:off x="1954200" y="3500275"/>
            <a:ext cx="5243400" cy="9924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5" name="Shape 525"/>
          <p:cNvSpPr/>
          <p:nvPr/>
        </p:nvSpPr>
        <p:spPr>
          <a:xfrm>
            <a:off x="2030400" y="3576475"/>
            <a:ext cx="5243400" cy="992400"/>
          </a:xfrm>
          <a:prstGeom prst="roundRect">
            <a:avLst>
              <a:gd name="adj" fmla="val 16667"/>
            </a:avLst>
          </a:prstGeom>
          <a:solidFill>
            <a:schemeClr val="lt2"/>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6" name="Shape 526"/>
          <p:cNvSpPr/>
          <p:nvPr/>
        </p:nvSpPr>
        <p:spPr>
          <a:xfrm>
            <a:off x="2177925" y="3833875"/>
            <a:ext cx="1220700" cy="6588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Regression Testing</a:t>
            </a:r>
            <a:endParaRPr sz="1400" b="0" i="0" u="none" strike="noStrike" cap="none">
              <a:solidFill>
                <a:srgbClr val="000000"/>
              </a:solidFill>
              <a:latin typeface="Arial"/>
              <a:ea typeface="Arial"/>
              <a:cs typeface="Arial"/>
              <a:sym typeface="Arial"/>
            </a:endParaRPr>
          </a:p>
        </p:txBody>
      </p:sp>
      <p:sp>
        <p:nvSpPr>
          <p:cNvPr id="527" name="Shape 527"/>
          <p:cNvSpPr/>
          <p:nvPr/>
        </p:nvSpPr>
        <p:spPr>
          <a:xfrm>
            <a:off x="3553150" y="3833875"/>
            <a:ext cx="1146900" cy="6588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Code Review</a:t>
            </a:r>
            <a:endParaRPr sz="1400" b="0" i="0" u="none" strike="noStrike" cap="none">
              <a:solidFill>
                <a:srgbClr val="000000"/>
              </a:solidFill>
              <a:latin typeface="Arial"/>
              <a:ea typeface="Arial"/>
              <a:cs typeface="Arial"/>
              <a:sym typeface="Arial"/>
            </a:endParaRPr>
          </a:p>
        </p:txBody>
      </p:sp>
      <p:sp>
        <p:nvSpPr>
          <p:cNvPr id="528" name="Shape 528"/>
          <p:cNvSpPr/>
          <p:nvPr/>
        </p:nvSpPr>
        <p:spPr>
          <a:xfrm>
            <a:off x="4854575" y="3833875"/>
            <a:ext cx="1307100" cy="6588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Beta Testing</a:t>
            </a:r>
            <a:endParaRPr sz="1400" b="0" i="0" u="none" strike="noStrike" cap="none">
              <a:solidFill>
                <a:srgbClr val="000000"/>
              </a:solidFill>
              <a:latin typeface="Arial"/>
              <a:ea typeface="Arial"/>
              <a:cs typeface="Arial"/>
              <a:sym typeface="Arial"/>
            </a:endParaRPr>
          </a:p>
        </p:txBody>
      </p:sp>
      <p:sp>
        <p:nvSpPr>
          <p:cNvPr id="529" name="Shape 529"/>
          <p:cNvSpPr/>
          <p:nvPr/>
        </p:nvSpPr>
        <p:spPr>
          <a:xfrm>
            <a:off x="6240000" y="3833875"/>
            <a:ext cx="957600" cy="6588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a:t>
            </a:r>
            <a:endParaRPr sz="1400" b="0" i="0" u="none" strike="noStrike" cap="none">
              <a:solidFill>
                <a:srgbClr val="000000"/>
              </a:solidFill>
              <a:latin typeface="Arial"/>
              <a:ea typeface="Arial"/>
              <a:cs typeface="Arial"/>
              <a:sym typeface="Arial"/>
            </a:endParaRPr>
          </a:p>
        </p:txBody>
      </p:sp>
      <p:sp>
        <p:nvSpPr>
          <p:cNvPr id="530" name="Shape 530"/>
          <p:cNvSpPr/>
          <p:nvPr/>
        </p:nvSpPr>
        <p:spPr>
          <a:xfrm>
            <a:off x="2901100" y="3320625"/>
            <a:ext cx="308400" cy="393600"/>
          </a:xfrm>
          <a:prstGeom prst="up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1" name="Shape 531"/>
          <p:cNvSpPr/>
          <p:nvPr/>
        </p:nvSpPr>
        <p:spPr>
          <a:xfrm>
            <a:off x="4067575" y="3334575"/>
            <a:ext cx="308400" cy="393600"/>
          </a:xfrm>
          <a:prstGeom prst="up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2" name="Shape 532"/>
          <p:cNvSpPr/>
          <p:nvPr/>
        </p:nvSpPr>
        <p:spPr>
          <a:xfrm>
            <a:off x="5688675" y="3342350"/>
            <a:ext cx="308400" cy="393600"/>
          </a:xfrm>
          <a:prstGeom prst="up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3" name="Shape 533"/>
          <p:cNvSpPr txBox="1"/>
          <p:nvPr/>
        </p:nvSpPr>
        <p:spPr>
          <a:xfrm>
            <a:off x="2048425" y="3495025"/>
            <a:ext cx="1307100" cy="197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Action Set 1</a:t>
            </a:r>
            <a:endParaRPr sz="1400" b="0" i="0" u="none" strike="noStrike" cap="none">
              <a:solidFill>
                <a:srgbClr val="000000"/>
              </a:solidFill>
              <a:latin typeface="Arial"/>
              <a:ea typeface="Arial"/>
              <a:cs typeface="Arial"/>
              <a:sym typeface="Arial"/>
            </a:endParaRPr>
          </a:p>
        </p:txBody>
      </p:sp>
      <p:sp>
        <p:nvSpPr>
          <p:cNvPr id="534" name="Shape 534"/>
          <p:cNvSpPr txBox="1"/>
          <p:nvPr/>
        </p:nvSpPr>
        <p:spPr>
          <a:xfrm>
            <a:off x="3767775" y="4637200"/>
            <a:ext cx="2099700" cy="197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Action Sets</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Shape 8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800"/>
              <a:buFont typeface="Arial"/>
              <a:buNone/>
            </a:pPr>
            <a:r>
              <a:rPr lang="en" sz="2800" b="0" i="0" u="none" strike="noStrike" cap="none">
                <a:solidFill>
                  <a:schemeClr val="dk1"/>
                </a:solidFill>
                <a:latin typeface="Arial"/>
                <a:ea typeface="Arial"/>
                <a:cs typeface="Arial"/>
                <a:sym typeface="Arial"/>
              </a:rPr>
              <a:t>Artificial Intelligence in Software Engineering</a:t>
            </a:r>
            <a:endParaRPr sz="2800" b="0" i="0" u="none" strike="noStrike" cap="none">
              <a:solidFill>
                <a:schemeClr val="dk1"/>
              </a:solidFill>
              <a:latin typeface="Arial"/>
              <a:ea typeface="Arial"/>
              <a:cs typeface="Arial"/>
              <a:sym typeface="Arial"/>
            </a:endParaRPr>
          </a:p>
        </p:txBody>
      </p:sp>
      <p:sp>
        <p:nvSpPr>
          <p:cNvPr id="84" name="Shape 84"/>
          <p:cNvSpPr txBox="1">
            <a:spLocks noGrp="1"/>
          </p:cNvSpPr>
          <p:nvPr>
            <p:ph type="body" idx="1"/>
          </p:nvPr>
        </p:nvSpPr>
        <p:spPr>
          <a:xfrm>
            <a:off x="380550" y="1123000"/>
            <a:ext cx="8640600" cy="29985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chemeClr val="dk2"/>
              </a:buClr>
              <a:buSzPts val="1800"/>
              <a:buFont typeface="Arial"/>
              <a:buNone/>
            </a:pPr>
            <a:r>
              <a:rPr lang="en" sz="2000" b="0" i="0" u="none" strike="noStrike" cap="none">
                <a:solidFill>
                  <a:schemeClr val="dk2"/>
                </a:solidFill>
                <a:latin typeface="Arial"/>
                <a:ea typeface="Arial"/>
                <a:cs typeface="Arial"/>
                <a:sym typeface="Arial"/>
              </a:rPr>
              <a:t>The Solutions:</a:t>
            </a:r>
            <a:endParaRPr sz="2000" b="0" i="0" u="none" strike="noStrike" cap="none">
              <a:solidFill>
                <a:schemeClr val="dk2"/>
              </a:solidFill>
              <a:latin typeface="Arial"/>
              <a:ea typeface="Arial"/>
              <a:cs typeface="Arial"/>
              <a:sym typeface="Arial"/>
            </a:endParaRPr>
          </a:p>
          <a:p>
            <a:pPr marL="457200" marR="0" lvl="0" indent="-355600" algn="l" rtl="0">
              <a:lnSpc>
                <a:spcPct val="115000"/>
              </a:lnSpc>
              <a:spcBef>
                <a:spcPts val="0"/>
              </a:spcBef>
              <a:spcAft>
                <a:spcPts val="0"/>
              </a:spcAft>
              <a:buClr>
                <a:schemeClr val="dk2"/>
              </a:buClr>
              <a:buSzPts val="2000"/>
              <a:buFont typeface="Arial"/>
              <a:buChar char="-"/>
            </a:pPr>
            <a:r>
              <a:rPr lang="en" sz="2000" b="0" i="0" u="none" strike="noStrike" cap="none">
                <a:solidFill>
                  <a:schemeClr val="dk2"/>
                </a:solidFill>
                <a:latin typeface="Arial"/>
                <a:ea typeface="Arial"/>
                <a:cs typeface="Arial"/>
                <a:sym typeface="Arial"/>
              </a:rPr>
              <a:t>Industry (Companies/Products/Platforms B2B Ready):</a:t>
            </a:r>
            <a:endParaRPr sz="2000" b="0" i="0" u="none" strike="noStrike" cap="none">
              <a:solidFill>
                <a:schemeClr val="dk2"/>
              </a:solidFill>
              <a:latin typeface="Arial"/>
              <a:ea typeface="Arial"/>
              <a:cs typeface="Arial"/>
              <a:sym typeface="Arial"/>
            </a:endParaRPr>
          </a:p>
          <a:p>
            <a:pPr marL="0" marR="0" lvl="0" indent="457200" algn="l" rtl="0">
              <a:lnSpc>
                <a:spcPct val="115000"/>
              </a:lnSpc>
              <a:spcBef>
                <a:spcPts val="0"/>
              </a:spcBef>
              <a:spcAft>
                <a:spcPts val="0"/>
              </a:spcAft>
              <a:buClr>
                <a:schemeClr val="dk2"/>
              </a:buClr>
              <a:buSzPts val="1800"/>
              <a:buFont typeface="Arial"/>
              <a:buNone/>
            </a:pPr>
            <a:r>
              <a:rPr lang="en" sz="2000" b="0" i="0" u="none" strike="noStrike" cap="none">
                <a:solidFill>
                  <a:schemeClr val="dk2"/>
                </a:solidFill>
                <a:latin typeface="Arial"/>
                <a:ea typeface="Arial"/>
                <a:cs typeface="Arial"/>
                <a:sym typeface="Arial"/>
              </a:rPr>
              <a:t>Code Construction / Configuration, </a:t>
            </a:r>
            <a:endParaRPr sz="2000" b="0" i="0" u="none" strike="noStrike" cap="none">
              <a:solidFill>
                <a:schemeClr val="dk2"/>
              </a:solidFill>
              <a:latin typeface="Arial"/>
              <a:ea typeface="Arial"/>
              <a:cs typeface="Arial"/>
              <a:sym typeface="Arial"/>
            </a:endParaRPr>
          </a:p>
          <a:p>
            <a:pPr marL="0" marR="0" lvl="0" indent="457200" algn="l" rtl="0">
              <a:lnSpc>
                <a:spcPct val="115000"/>
              </a:lnSpc>
              <a:spcBef>
                <a:spcPts val="0"/>
              </a:spcBef>
              <a:spcAft>
                <a:spcPts val="0"/>
              </a:spcAft>
              <a:buClr>
                <a:schemeClr val="dk2"/>
              </a:buClr>
              <a:buSzPts val="1800"/>
              <a:buFont typeface="Arial"/>
              <a:buNone/>
            </a:pPr>
            <a:r>
              <a:rPr lang="en" sz="2000" b="0" i="0" u="none" strike="noStrike" cap="none">
                <a:solidFill>
                  <a:schemeClr val="dk2"/>
                </a:solidFill>
                <a:latin typeface="Arial"/>
                <a:ea typeface="Arial"/>
                <a:cs typeface="Arial"/>
                <a:sym typeface="Arial"/>
              </a:rPr>
              <a:t>Quality Management / Testing,</a:t>
            </a:r>
            <a:endParaRPr sz="2000" b="0" i="0" u="none" strike="noStrike" cap="none">
              <a:solidFill>
                <a:schemeClr val="dk2"/>
              </a:solidFill>
              <a:latin typeface="Arial"/>
              <a:ea typeface="Arial"/>
              <a:cs typeface="Arial"/>
              <a:sym typeface="Arial"/>
            </a:endParaRPr>
          </a:p>
          <a:p>
            <a:pPr marL="0" marR="0" lvl="0" indent="457200" algn="l" rtl="0">
              <a:lnSpc>
                <a:spcPct val="115000"/>
              </a:lnSpc>
              <a:spcBef>
                <a:spcPts val="0"/>
              </a:spcBef>
              <a:spcAft>
                <a:spcPts val="0"/>
              </a:spcAft>
              <a:buClr>
                <a:schemeClr val="dk2"/>
              </a:buClr>
              <a:buSzPts val="1800"/>
              <a:buFont typeface="Arial"/>
              <a:buNone/>
            </a:pPr>
            <a:r>
              <a:rPr lang="en" sz="2000" b="0" i="0" u="none" strike="noStrike" cap="none">
                <a:solidFill>
                  <a:schemeClr val="dk2"/>
                </a:solidFill>
                <a:latin typeface="Arial"/>
                <a:ea typeface="Arial"/>
                <a:cs typeface="Arial"/>
                <a:sym typeface="Arial"/>
              </a:rPr>
              <a:t>Maintenance;</a:t>
            </a:r>
            <a:endParaRPr sz="2000" b="0" i="0" u="none" strike="noStrike" cap="none">
              <a:solidFill>
                <a:schemeClr val="dk2"/>
              </a:solidFill>
              <a:latin typeface="Arial"/>
              <a:ea typeface="Arial"/>
              <a:cs typeface="Arial"/>
              <a:sym typeface="Arial"/>
            </a:endParaRPr>
          </a:p>
          <a:p>
            <a:pPr marL="457200" marR="0" lvl="0" indent="-355600" algn="l" rtl="0">
              <a:lnSpc>
                <a:spcPct val="115000"/>
              </a:lnSpc>
              <a:spcBef>
                <a:spcPts val="0"/>
              </a:spcBef>
              <a:spcAft>
                <a:spcPts val="0"/>
              </a:spcAft>
              <a:buClr>
                <a:schemeClr val="dk2"/>
              </a:buClr>
              <a:buSzPts val="2000"/>
              <a:buFont typeface="Arial"/>
              <a:buChar char="-"/>
            </a:pPr>
            <a:r>
              <a:rPr lang="en" sz="2000" b="0" i="0" u="none" strike="noStrike" cap="none">
                <a:solidFill>
                  <a:schemeClr val="dk2"/>
                </a:solidFill>
                <a:latin typeface="Arial"/>
                <a:ea typeface="Arial"/>
                <a:cs typeface="Arial"/>
                <a:sym typeface="Arial"/>
              </a:rPr>
              <a:t>Academic (Researches):</a:t>
            </a:r>
            <a:endParaRPr sz="2000" b="0" i="0" u="none" strike="noStrike" cap="none">
              <a:solidFill>
                <a:schemeClr val="dk2"/>
              </a:solidFill>
              <a:latin typeface="Arial"/>
              <a:ea typeface="Arial"/>
              <a:cs typeface="Arial"/>
              <a:sym typeface="Arial"/>
            </a:endParaRPr>
          </a:p>
          <a:p>
            <a:pPr marL="0" marR="0" lvl="0" indent="457200" algn="l" rtl="0">
              <a:lnSpc>
                <a:spcPct val="115000"/>
              </a:lnSpc>
              <a:spcBef>
                <a:spcPts val="0"/>
              </a:spcBef>
              <a:spcAft>
                <a:spcPts val="0"/>
              </a:spcAft>
              <a:buClr>
                <a:schemeClr val="dk2"/>
              </a:buClr>
              <a:buSzPts val="1800"/>
              <a:buFont typeface="Arial"/>
              <a:buNone/>
            </a:pPr>
            <a:r>
              <a:rPr lang="en" sz="2000" b="0" i="0" u="none" strike="noStrike" cap="none">
                <a:solidFill>
                  <a:schemeClr val="dk2"/>
                </a:solidFill>
                <a:latin typeface="Arial"/>
                <a:ea typeface="Arial"/>
                <a:cs typeface="Arial"/>
                <a:sym typeface="Arial"/>
              </a:rPr>
              <a:t>Requirements, </a:t>
            </a:r>
            <a:r>
              <a:rPr lang="en" sz="1400" b="0" i="0" u="none" strike="noStrike" cap="none">
                <a:solidFill>
                  <a:schemeClr val="dk2"/>
                </a:solidFill>
                <a:latin typeface="Arial"/>
                <a:ea typeface="Arial"/>
                <a:cs typeface="Arial"/>
                <a:sym typeface="Arial"/>
              </a:rPr>
              <a:t>UCDD  NARCIA  RETA(RUBRIC)</a:t>
            </a:r>
            <a:endParaRPr sz="1400" b="0" i="0" u="none" strike="noStrike" cap="none">
              <a:solidFill>
                <a:schemeClr val="dk2"/>
              </a:solidFill>
              <a:latin typeface="Arial"/>
              <a:ea typeface="Arial"/>
              <a:cs typeface="Arial"/>
              <a:sym typeface="Arial"/>
            </a:endParaRPr>
          </a:p>
          <a:p>
            <a:pPr marL="0" marR="0" lvl="0" indent="457200" algn="l" rtl="0">
              <a:lnSpc>
                <a:spcPct val="115000"/>
              </a:lnSpc>
              <a:spcBef>
                <a:spcPts val="0"/>
              </a:spcBef>
              <a:spcAft>
                <a:spcPts val="0"/>
              </a:spcAft>
              <a:buClr>
                <a:schemeClr val="dk2"/>
              </a:buClr>
              <a:buSzPts val="1800"/>
              <a:buFont typeface="Arial"/>
              <a:buNone/>
            </a:pPr>
            <a:r>
              <a:rPr lang="en" sz="2000" b="0" i="0" u="none" strike="noStrike" cap="none">
                <a:solidFill>
                  <a:schemeClr val="dk2"/>
                </a:solidFill>
                <a:latin typeface="Arial"/>
                <a:ea typeface="Arial"/>
                <a:cs typeface="Arial"/>
                <a:sym typeface="Arial"/>
              </a:rPr>
              <a:t>Code Construction / Configuration; </a:t>
            </a:r>
            <a:r>
              <a:rPr lang="en" sz="1400" b="0" i="0" u="none" strike="noStrike" cap="none">
                <a:solidFill>
                  <a:schemeClr val="dk2"/>
                </a:solidFill>
                <a:latin typeface="Arial"/>
                <a:ea typeface="Arial"/>
                <a:cs typeface="Arial"/>
                <a:sym typeface="Arial"/>
              </a:rPr>
              <a:t>DeepCoder  FlashMeta  RobustFill</a:t>
            </a:r>
            <a:endParaRPr sz="1400" b="0" i="0" u="none" strike="noStrike" cap="none">
              <a:solidFill>
                <a:schemeClr val="dk2"/>
              </a:solidFill>
              <a:latin typeface="Arial"/>
              <a:ea typeface="Arial"/>
              <a:cs typeface="Arial"/>
              <a:sym typeface="Arial"/>
            </a:endParaRPr>
          </a:p>
          <a:p>
            <a:pPr marL="0" marR="0" lvl="0" indent="0" algn="l" rtl="0">
              <a:lnSpc>
                <a:spcPct val="115000"/>
              </a:lnSpc>
              <a:spcBef>
                <a:spcPts val="0"/>
              </a:spcBef>
              <a:spcAft>
                <a:spcPts val="0"/>
              </a:spcAft>
              <a:buClr>
                <a:schemeClr val="dk2"/>
              </a:buClr>
              <a:buSzPts val="1800"/>
              <a:buFont typeface="Arial"/>
              <a:buNone/>
            </a:pPr>
            <a:r>
              <a:rPr lang="en" sz="2000" b="0" i="0" u="none" strike="noStrike" cap="none">
                <a:solidFill>
                  <a:schemeClr val="dk2"/>
                </a:solidFill>
                <a:latin typeface="Arial"/>
                <a:ea typeface="Arial"/>
                <a:cs typeface="Arial"/>
                <a:sym typeface="Arial"/>
              </a:rPr>
              <a:t>Potential Fields:</a:t>
            </a:r>
            <a:endParaRPr sz="2000" b="0" i="0" u="none" strike="noStrike" cap="none">
              <a:solidFill>
                <a:schemeClr val="dk2"/>
              </a:solidFill>
              <a:latin typeface="Arial"/>
              <a:ea typeface="Arial"/>
              <a:cs typeface="Arial"/>
              <a:sym typeface="Arial"/>
            </a:endParaRPr>
          </a:p>
          <a:p>
            <a:pPr marL="0" marR="0" lvl="0" indent="457200" algn="l" rtl="0">
              <a:lnSpc>
                <a:spcPct val="115000"/>
              </a:lnSpc>
              <a:spcBef>
                <a:spcPts val="0"/>
              </a:spcBef>
              <a:spcAft>
                <a:spcPts val="0"/>
              </a:spcAft>
              <a:buClr>
                <a:schemeClr val="dk1"/>
              </a:buClr>
              <a:buSzPts val="1100"/>
              <a:buFont typeface="Arial"/>
              <a:buNone/>
            </a:pPr>
            <a:r>
              <a:rPr lang="en" sz="2000" b="0" i="0" u="none" strike="noStrike" cap="none">
                <a:solidFill>
                  <a:schemeClr val="dk2"/>
                </a:solidFill>
                <a:latin typeface="Arial"/>
                <a:ea typeface="Arial"/>
                <a:cs typeface="Arial"/>
                <a:sym typeface="Arial"/>
              </a:rPr>
              <a:t>Design, </a:t>
            </a:r>
            <a:r>
              <a:rPr lang="en" sz="2000" b="1" i="0" u="none" strike="noStrike" cap="none">
                <a:solidFill>
                  <a:schemeClr val="dk2"/>
                </a:solidFill>
                <a:latin typeface="Arial"/>
                <a:ea typeface="Arial"/>
                <a:cs typeface="Arial"/>
                <a:sym typeface="Arial"/>
              </a:rPr>
              <a:t>Project Management</a:t>
            </a:r>
            <a:r>
              <a:rPr lang="en" sz="2000" b="0" i="0" u="none" strike="noStrike" cap="none">
                <a:solidFill>
                  <a:schemeClr val="dk2"/>
                </a:solidFill>
                <a:latin typeface="Arial"/>
                <a:ea typeface="Arial"/>
                <a:cs typeface="Arial"/>
                <a:sym typeface="Arial"/>
              </a:rPr>
              <a:t>;</a:t>
            </a:r>
            <a:endParaRPr sz="2000" b="0" i="0" u="none" strike="noStrike" cap="none">
              <a:solidFill>
                <a:schemeClr val="dk2"/>
              </a:solidFill>
              <a:latin typeface="Arial"/>
              <a:ea typeface="Arial"/>
              <a:cs typeface="Arial"/>
              <a:sym typeface="Arial"/>
            </a:endParaRPr>
          </a:p>
          <a:p>
            <a:pPr marL="0" marR="0" lvl="0" indent="457200" algn="l" rtl="0">
              <a:lnSpc>
                <a:spcPct val="115000"/>
              </a:lnSpc>
              <a:spcBef>
                <a:spcPts val="0"/>
              </a:spcBef>
              <a:spcAft>
                <a:spcPts val="1600"/>
              </a:spcAft>
              <a:buClr>
                <a:schemeClr val="dk2"/>
              </a:buClr>
              <a:buSzPts val="1800"/>
              <a:buFont typeface="Arial"/>
              <a:buNone/>
            </a:pPr>
            <a:endParaRPr sz="2000" b="0" i="0" u="none" strike="noStrike" cap="none">
              <a:solidFill>
                <a:schemeClr val="dk2"/>
              </a:solidFill>
              <a:latin typeface="Arial"/>
              <a:ea typeface="Arial"/>
              <a:cs typeface="Arial"/>
              <a:sym typeface="Arial"/>
            </a:endParaRPr>
          </a:p>
        </p:txBody>
      </p:sp>
      <p:sp>
        <p:nvSpPr>
          <p:cNvPr id="85" name="Shape 8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1000"/>
              <a:buFont typeface="Arial"/>
              <a:buNone/>
            </a:pPr>
            <a:fld id="{00000000-1234-1234-1234-123412341234}" type="slidenum">
              <a:rPr lang="en" sz="1000" b="0" i="0" u="none" strike="noStrike" cap="none">
                <a:solidFill>
                  <a:schemeClr val="dk2"/>
                </a:solidFill>
                <a:latin typeface="Arial"/>
                <a:ea typeface="Arial"/>
                <a:cs typeface="Arial"/>
                <a:sym typeface="Arial"/>
              </a:rPr>
              <a:t>5</a:t>
            </a:fld>
            <a:endParaRPr sz="1000" b="0" i="0" u="none" strike="noStrike" cap="none">
              <a:solidFill>
                <a:schemeClr val="dk2"/>
              </a:solidFill>
              <a:latin typeface="Arial"/>
              <a:ea typeface="Arial"/>
              <a:cs typeface="Arial"/>
              <a:sym typeface="Arial"/>
            </a:endParaRPr>
          </a:p>
        </p:txBody>
      </p:sp>
      <p:sp>
        <p:nvSpPr>
          <p:cNvPr id="86" name="Shape 86"/>
          <p:cNvSpPr txBox="1"/>
          <p:nvPr/>
        </p:nvSpPr>
        <p:spPr>
          <a:xfrm>
            <a:off x="380550" y="4833325"/>
            <a:ext cx="7158600" cy="299700"/>
          </a:xfrm>
          <a:prstGeom prst="rect">
            <a:avLst/>
          </a:prstGeom>
          <a:noFill/>
          <a:ln>
            <a:noFill/>
          </a:ln>
        </p:spPr>
        <p:txBody>
          <a:bodyPr spcFirstLastPara="1" wrap="square" lIns="91425" tIns="91425" rIns="91425" bIns="91425" anchor="ctr" anchorCtr="0">
            <a:noAutofit/>
          </a:bodyPr>
          <a:lstStyle/>
          <a:p>
            <a:pPr marL="0" marR="0" lvl="0" indent="0" algn="l" rtl="0">
              <a:lnSpc>
                <a:spcPct val="104000"/>
              </a:lnSpc>
              <a:spcBef>
                <a:spcPts val="0"/>
              </a:spcBef>
              <a:spcAft>
                <a:spcPts val="0"/>
              </a:spcAft>
              <a:buClr>
                <a:srgbClr val="000000"/>
              </a:buClr>
              <a:buSzPts val="1200"/>
              <a:buFont typeface="Arial"/>
              <a:buNone/>
            </a:pPr>
            <a:r>
              <a:rPr lang="en" sz="1200" b="0" i="0" u="none" strike="noStrike" cap="none">
                <a:solidFill>
                  <a:schemeClr val="dk2"/>
                </a:solidFill>
                <a:latin typeface="Arial"/>
                <a:ea typeface="Arial"/>
                <a:cs typeface="Arial"/>
                <a:sym typeface="Arial"/>
              </a:rPr>
              <a:t>Source: Valentin Grigoryevskiy, AI for Software Engineering - Industry Landscape (18/Oct/2017)</a:t>
            </a:r>
            <a:endParaRPr sz="1200" b="0" i="0" u="none" strike="noStrike" cap="none">
              <a:solidFill>
                <a:schemeClr val="dk2"/>
              </a:solidFill>
              <a:latin typeface="Arial"/>
              <a:ea typeface="Arial"/>
              <a:cs typeface="Arial"/>
              <a:sym typeface="Arial"/>
            </a:endParaRPr>
          </a:p>
        </p:txBody>
      </p:sp>
      <p:pic>
        <p:nvPicPr>
          <p:cNvPr id="87" name="Shape 87"/>
          <p:cNvPicPr preferRelativeResize="0"/>
          <p:nvPr/>
        </p:nvPicPr>
        <p:blipFill rotWithShape="1">
          <a:blip r:embed="rId3">
            <a:alphaModFix/>
          </a:blip>
          <a:srcRect/>
          <a:stretch/>
        </p:blipFill>
        <p:spPr>
          <a:xfrm>
            <a:off x="4943375" y="1966525"/>
            <a:ext cx="638175" cy="219075"/>
          </a:xfrm>
          <a:prstGeom prst="rect">
            <a:avLst/>
          </a:prstGeom>
          <a:noFill/>
          <a:ln>
            <a:noFill/>
          </a:ln>
        </p:spPr>
      </p:pic>
      <p:pic>
        <p:nvPicPr>
          <p:cNvPr id="88" name="Shape 88"/>
          <p:cNvPicPr preferRelativeResize="0"/>
          <p:nvPr/>
        </p:nvPicPr>
        <p:blipFill rotWithShape="1">
          <a:blip r:embed="rId4">
            <a:alphaModFix/>
          </a:blip>
          <a:srcRect/>
          <a:stretch/>
        </p:blipFill>
        <p:spPr>
          <a:xfrm>
            <a:off x="5728525" y="1985575"/>
            <a:ext cx="600075" cy="180975"/>
          </a:xfrm>
          <a:prstGeom prst="rect">
            <a:avLst/>
          </a:prstGeom>
          <a:noFill/>
          <a:ln>
            <a:noFill/>
          </a:ln>
        </p:spPr>
      </p:pic>
      <p:pic>
        <p:nvPicPr>
          <p:cNvPr id="89" name="Shape 89"/>
          <p:cNvPicPr preferRelativeResize="0"/>
          <p:nvPr/>
        </p:nvPicPr>
        <p:blipFill rotWithShape="1">
          <a:blip r:embed="rId5">
            <a:alphaModFix/>
          </a:blip>
          <a:srcRect/>
          <a:stretch/>
        </p:blipFill>
        <p:spPr>
          <a:xfrm>
            <a:off x="6561725" y="1990338"/>
            <a:ext cx="600075" cy="171450"/>
          </a:xfrm>
          <a:prstGeom prst="rect">
            <a:avLst/>
          </a:prstGeom>
          <a:noFill/>
          <a:ln>
            <a:noFill/>
          </a:ln>
        </p:spPr>
      </p:pic>
      <p:pic>
        <p:nvPicPr>
          <p:cNvPr id="90" name="Shape 90"/>
          <p:cNvPicPr preferRelativeResize="0"/>
          <p:nvPr/>
        </p:nvPicPr>
        <p:blipFill rotWithShape="1">
          <a:blip r:embed="rId6">
            <a:alphaModFix/>
          </a:blip>
          <a:srcRect/>
          <a:stretch/>
        </p:blipFill>
        <p:spPr>
          <a:xfrm>
            <a:off x="7459050" y="1985575"/>
            <a:ext cx="609600" cy="180975"/>
          </a:xfrm>
          <a:prstGeom prst="rect">
            <a:avLst/>
          </a:prstGeom>
          <a:noFill/>
          <a:ln>
            <a:noFill/>
          </a:ln>
        </p:spPr>
      </p:pic>
      <p:pic>
        <p:nvPicPr>
          <p:cNvPr id="91" name="Shape 91"/>
          <p:cNvPicPr preferRelativeResize="0"/>
          <p:nvPr/>
        </p:nvPicPr>
        <p:blipFill rotWithShape="1">
          <a:blip r:embed="rId7">
            <a:alphaModFix/>
          </a:blip>
          <a:srcRect/>
          <a:stretch/>
        </p:blipFill>
        <p:spPr>
          <a:xfrm>
            <a:off x="4558825" y="2335075"/>
            <a:ext cx="657225" cy="180975"/>
          </a:xfrm>
          <a:prstGeom prst="rect">
            <a:avLst/>
          </a:prstGeom>
          <a:noFill/>
          <a:ln>
            <a:noFill/>
          </a:ln>
        </p:spPr>
      </p:pic>
      <p:pic>
        <p:nvPicPr>
          <p:cNvPr id="92" name="Shape 92"/>
          <p:cNvPicPr preferRelativeResize="0"/>
          <p:nvPr/>
        </p:nvPicPr>
        <p:blipFill rotWithShape="1">
          <a:blip r:embed="rId8">
            <a:alphaModFix/>
          </a:blip>
          <a:srcRect/>
          <a:stretch/>
        </p:blipFill>
        <p:spPr>
          <a:xfrm>
            <a:off x="5376000" y="2330313"/>
            <a:ext cx="600075" cy="190500"/>
          </a:xfrm>
          <a:prstGeom prst="rect">
            <a:avLst/>
          </a:prstGeom>
          <a:noFill/>
          <a:ln>
            <a:noFill/>
          </a:ln>
        </p:spPr>
      </p:pic>
      <p:pic>
        <p:nvPicPr>
          <p:cNvPr id="93" name="Shape 93"/>
          <p:cNvPicPr preferRelativeResize="0"/>
          <p:nvPr/>
        </p:nvPicPr>
        <p:blipFill rotWithShape="1">
          <a:blip r:embed="rId9">
            <a:alphaModFix/>
          </a:blip>
          <a:srcRect/>
          <a:stretch/>
        </p:blipFill>
        <p:spPr>
          <a:xfrm>
            <a:off x="6136025" y="2325563"/>
            <a:ext cx="657225" cy="200025"/>
          </a:xfrm>
          <a:prstGeom prst="rect">
            <a:avLst/>
          </a:prstGeom>
          <a:noFill/>
          <a:ln>
            <a:noFill/>
          </a:ln>
        </p:spPr>
      </p:pic>
      <p:pic>
        <p:nvPicPr>
          <p:cNvPr id="94" name="Shape 94"/>
          <p:cNvPicPr preferRelativeResize="0"/>
          <p:nvPr/>
        </p:nvPicPr>
        <p:blipFill rotWithShape="1">
          <a:blip r:embed="rId10">
            <a:alphaModFix/>
          </a:blip>
          <a:srcRect/>
          <a:stretch/>
        </p:blipFill>
        <p:spPr>
          <a:xfrm>
            <a:off x="6953200" y="2330338"/>
            <a:ext cx="447675" cy="190500"/>
          </a:xfrm>
          <a:prstGeom prst="rect">
            <a:avLst/>
          </a:prstGeom>
          <a:noFill/>
          <a:ln>
            <a:noFill/>
          </a:ln>
        </p:spPr>
      </p:pic>
      <p:pic>
        <p:nvPicPr>
          <p:cNvPr id="95" name="Shape 95"/>
          <p:cNvPicPr preferRelativeResize="0"/>
          <p:nvPr/>
        </p:nvPicPr>
        <p:blipFill rotWithShape="1">
          <a:blip r:embed="rId11">
            <a:alphaModFix/>
          </a:blip>
          <a:srcRect/>
          <a:stretch/>
        </p:blipFill>
        <p:spPr>
          <a:xfrm>
            <a:off x="7560825" y="2344638"/>
            <a:ext cx="409575" cy="161925"/>
          </a:xfrm>
          <a:prstGeom prst="rect">
            <a:avLst/>
          </a:prstGeom>
          <a:noFill/>
          <a:ln>
            <a:noFill/>
          </a:ln>
        </p:spPr>
      </p:pic>
      <p:pic>
        <p:nvPicPr>
          <p:cNvPr id="96" name="Shape 96"/>
          <p:cNvPicPr preferRelativeResize="0"/>
          <p:nvPr/>
        </p:nvPicPr>
        <p:blipFill rotWithShape="1">
          <a:blip r:embed="rId12">
            <a:alphaModFix/>
          </a:blip>
          <a:srcRect/>
          <a:stretch/>
        </p:blipFill>
        <p:spPr>
          <a:xfrm>
            <a:off x="2732150" y="2703600"/>
            <a:ext cx="647700" cy="161925"/>
          </a:xfrm>
          <a:prstGeom prst="rect">
            <a:avLst/>
          </a:prstGeom>
          <a:noFill/>
          <a:ln>
            <a:noFill/>
          </a:ln>
        </p:spPr>
      </p:pic>
      <p:pic>
        <p:nvPicPr>
          <p:cNvPr id="97" name="Shape 97"/>
          <p:cNvPicPr preferRelativeResize="0"/>
          <p:nvPr/>
        </p:nvPicPr>
        <p:blipFill rotWithShape="1">
          <a:blip r:embed="rId13">
            <a:alphaModFix/>
          </a:blip>
          <a:srcRect/>
          <a:stretch/>
        </p:blipFill>
        <p:spPr>
          <a:xfrm>
            <a:off x="3485275" y="2684550"/>
            <a:ext cx="333375" cy="200025"/>
          </a:xfrm>
          <a:prstGeom prst="rect">
            <a:avLst/>
          </a:prstGeom>
          <a:noFill/>
          <a:ln>
            <a:noFill/>
          </a:ln>
        </p:spPr>
      </p:pic>
      <p:pic>
        <p:nvPicPr>
          <p:cNvPr id="98" name="Shape 98"/>
          <p:cNvPicPr preferRelativeResize="0"/>
          <p:nvPr/>
        </p:nvPicPr>
        <p:blipFill rotWithShape="1">
          <a:blip r:embed="rId14">
            <a:alphaModFix/>
          </a:blip>
          <a:srcRect/>
          <a:stretch/>
        </p:blipFill>
        <p:spPr>
          <a:xfrm>
            <a:off x="3996850" y="2684550"/>
            <a:ext cx="561975" cy="200025"/>
          </a:xfrm>
          <a:prstGeom prst="rect">
            <a:avLst/>
          </a:prstGeom>
          <a:noFill/>
          <a:ln>
            <a:noFill/>
          </a:ln>
        </p:spPr>
      </p:pic>
      <p:pic>
        <p:nvPicPr>
          <p:cNvPr id="99" name="Shape 99"/>
          <p:cNvPicPr preferRelativeResize="0"/>
          <p:nvPr/>
        </p:nvPicPr>
        <p:blipFill rotWithShape="1">
          <a:blip r:embed="rId15">
            <a:alphaModFix/>
          </a:blip>
          <a:srcRect/>
          <a:stretch/>
        </p:blipFill>
        <p:spPr>
          <a:xfrm>
            <a:off x="5467675" y="2665550"/>
            <a:ext cx="485775" cy="228600"/>
          </a:xfrm>
          <a:prstGeom prst="rect">
            <a:avLst/>
          </a:prstGeom>
          <a:noFill/>
          <a:ln>
            <a:noFill/>
          </a:ln>
        </p:spPr>
      </p:pic>
      <p:pic>
        <p:nvPicPr>
          <p:cNvPr id="100" name="Shape 100"/>
          <p:cNvPicPr preferRelativeResize="0"/>
          <p:nvPr/>
        </p:nvPicPr>
        <p:blipFill rotWithShape="1">
          <a:blip r:embed="rId16">
            <a:alphaModFix/>
          </a:blip>
          <a:srcRect/>
          <a:stretch/>
        </p:blipFill>
        <p:spPr>
          <a:xfrm>
            <a:off x="4737025" y="2709678"/>
            <a:ext cx="552450" cy="20955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538"/>
        <p:cNvGrpSpPr/>
        <p:nvPr/>
      </p:nvGrpSpPr>
      <p:grpSpPr>
        <a:xfrm>
          <a:off x="0" y="0"/>
          <a:ext cx="0" cy="0"/>
          <a:chOff x="0" y="0"/>
          <a:chExt cx="0" cy="0"/>
        </a:xfrm>
      </p:grpSpPr>
      <p:sp>
        <p:nvSpPr>
          <p:cNvPr id="539" name="Shape 53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1000"/>
              <a:buFont typeface="Arial"/>
              <a:buNone/>
            </a:pPr>
            <a:fld id="{00000000-1234-1234-1234-123412341234}" type="slidenum">
              <a:rPr lang="en" sz="1000" b="0" i="0" u="none" strike="noStrike" cap="none">
                <a:solidFill>
                  <a:schemeClr val="dk2"/>
                </a:solidFill>
                <a:latin typeface="Arial"/>
                <a:ea typeface="Arial"/>
                <a:cs typeface="Arial"/>
                <a:sym typeface="Arial"/>
              </a:rPr>
              <a:t>50</a:t>
            </a:fld>
            <a:endParaRPr sz="1000" b="0" i="0" u="none" strike="noStrike" cap="none">
              <a:solidFill>
                <a:schemeClr val="dk2"/>
              </a:solidFill>
              <a:latin typeface="Arial"/>
              <a:ea typeface="Arial"/>
              <a:cs typeface="Arial"/>
              <a:sym typeface="Arial"/>
            </a:endParaRPr>
          </a:p>
        </p:txBody>
      </p:sp>
      <p:grpSp>
        <p:nvGrpSpPr>
          <p:cNvPr id="540" name="Shape 540"/>
          <p:cNvGrpSpPr/>
          <p:nvPr/>
        </p:nvGrpSpPr>
        <p:grpSpPr>
          <a:xfrm>
            <a:off x="2827538" y="1501925"/>
            <a:ext cx="707762" cy="703208"/>
            <a:chOff x="2217938" y="1197125"/>
            <a:chExt cx="707762" cy="703208"/>
          </a:xfrm>
        </p:grpSpPr>
        <p:sp>
          <p:nvSpPr>
            <p:cNvPr id="541" name="Shape 541"/>
            <p:cNvSpPr/>
            <p:nvPr/>
          </p:nvSpPr>
          <p:spPr>
            <a:xfrm>
              <a:off x="2228500" y="1197125"/>
              <a:ext cx="697200" cy="105600"/>
            </a:xfrm>
            <a:prstGeom prst="rect">
              <a:avLst/>
            </a:prstGeom>
            <a:solidFill>
              <a:srgbClr val="999999"/>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542" name="Shape 542"/>
            <p:cNvSpPr/>
            <p:nvPr/>
          </p:nvSpPr>
          <p:spPr>
            <a:xfrm rot="5400000">
              <a:off x="1922138" y="1498933"/>
              <a:ext cx="697200" cy="105600"/>
            </a:xfrm>
            <a:prstGeom prst="rect">
              <a:avLst/>
            </a:prstGeom>
            <a:solidFill>
              <a:srgbClr val="999999"/>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grpSp>
      <p:grpSp>
        <p:nvGrpSpPr>
          <p:cNvPr id="543" name="Shape 543"/>
          <p:cNvGrpSpPr/>
          <p:nvPr/>
        </p:nvGrpSpPr>
        <p:grpSpPr>
          <a:xfrm rot="10800000">
            <a:off x="5719863" y="2877925"/>
            <a:ext cx="707762" cy="703208"/>
            <a:chOff x="2217938" y="1197125"/>
            <a:chExt cx="707762" cy="703208"/>
          </a:xfrm>
        </p:grpSpPr>
        <p:sp>
          <p:nvSpPr>
            <p:cNvPr id="544" name="Shape 544"/>
            <p:cNvSpPr/>
            <p:nvPr/>
          </p:nvSpPr>
          <p:spPr>
            <a:xfrm>
              <a:off x="2228500" y="1197125"/>
              <a:ext cx="697200" cy="105600"/>
            </a:xfrm>
            <a:prstGeom prst="rect">
              <a:avLst/>
            </a:prstGeom>
            <a:solidFill>
              <a:srgbClr val="999999"/>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545" name="Shape 545"/>
            <p:cNvSpPr/>
            <p:nvPr/>
          </p:nvSpPr>
          <p:spPr>
            <a:xfrm rot="5400000">
              <a:off x="1922138" y="1498933"/>
              <a:ext cx="697200" cy="105600"/>
            </a:xfrm>
            <a:prstGeom prst="rect">
              <a:avLst/>
            </a:prstGeom>
            <a:solidFill>
              <a:srgbClr val="999999"/>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grpSp>
      <p:sp>
        <p:nvSpPr>
          <p:cNvPr id="546" name="Shape 546"/>
          <p:cNvSpPr txBox="1"/>
          <p:nvPr/>
        </p:nvSpPr>
        <p:spPr>
          <a:xfrm>
            <a:off x="2884100" y="2032731"/>
            <a:ext cx="3468300" cy="1147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1600"/>
              </a:spcAft>
              <a:buClr>
                <a:srgbClr val="000000"/>
              </a:buClr>
              <a:buSzPts val="4000"/>
              <a:buFont typeface="Arial"/>
              <a:buNone/>
            </a:pPr>
            <a:r>
              <a:rPr lang="en" sz="4000" b="1" i="0" u="none" strike="noStrike" cap="none">
                <a:solidFill>
                  <a:srgbClr val="000000"/>
                </a:solidFill>
                <a:latin typeface="Arial"/>
                <a:ea typeface="Arial"/>
                <a:cs typeface="Arial"/>
                <a:sym typeface="Arial"/>
              </a:rPr>
              <a:t>Demo</a:t>
            </a:r>
            <a:endParaRPr sz="4000" b="1" i="0" u="none" strike="noStrike" cap="none">
              <a:solidFill>
                <a:srgbClr val="000000"/>
              </a:solidFill>
              <a:latin typeface="Arial"/>
              <a:ea typeface="Arial"/>
              <a:cs typeface="Arial"/>
              <a:sym typeface="Arial"/>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550"/>
        <p:cNvGrpSpPr/>
        <p:nvPr/>
      </p:nvGrpSpPr>
      <p:grpSpPr>
        <a:xfrm>
          <a:off x="0" y="0"/>
          <a:ext cx="0" cy="0"/>
          <a:chOff x="0" y="0"/>
          <a:chExt cx="0" cy="0"/>
        </a:xfrm>
      </p:grpSpPr>
      <p:sp>
        <p:nvSpPr>
          <p:cNvPr id="551" name="Shape 55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800"/>
              <a:buFont typeface="Arial"/>
              <a:buNone/>
            </a:pPr>
            <a:r>
              <a:rPr lang="en" sz="2800" b="0" i="0" u="none" strike="noStrike" cap="none">
                <a:solidFill>
                  <a:schemeClr val="dk1"/>
                </a:solidFill>
                <a:latin typeface="Arial"/>
                <a:ea typeface="Arial"/>
                <a:cs typeface="Arial"/>
                <a:sym typeface="Arial"/>
              </a:rPr>
              <a:t>Conclusions</a:t>
            </a:r>
            <a:endParaRPr sz="2800" b="0" i="0" u="none" strike="noStrike" cap="none">
              <a:solidFill>
                <a:schemeClr val="dk1"/>
              </a:solidFill>
              <a:latin typeface="Arial"/>
              <a:ea typeface="Arial"/>
              <a:cs typeface="Arial"/>
              <a:sym typeface="Arial"/>
            </a:endParaRPr>
          </a:p>
        </p:txBody>
      </p:sp>
      <p:sp>
        <p:nvSpPr>
          <p:cNvPr id="552" name="Shape 552"/>
          <p:cNvSpPr txBox="1">
            <a:spLocks noGrp="1"/>
          </p:cNvSpPr>
          <p:nvPr>
            <p:ph type="body" idx="1"/>
          </p:nvPr>
        </p:nvSpPr>
        <p:spPr>
          <a:xfrm>
            <a:off x="311700" y="1152475"/>
            <a:ext cx="8520600" cy="3839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2"/>
              </a:buClr>
              <a:buSzPts val="1800"/>
              <a:buFont typeface="Arial"/>
              <a:buNone/>
            </a:pPr>
            <a:r>
              <a:rPr lang="en" sz="2400" b="1" i="0" u="none" strike="noStrike" cap="none">
                <a:solidFill>
                  <a:schemeClr val="dk2"/>
                </a:solidFill>
                <a:latin typeface="Arial"/>
                <a:ea typeface="Arial"/>
                <a:cs typeface="Arial"/>
                <a:sym typeface="Arial"/>
              </a:rPr>
              <a:t>Operational Concept</a:t>
            </a:r>
            <a:endParaRPr sz="2400" b="1" i="0" u="none" strike="noStrike" cap="none">
              <a:solidFill>
                <a:schemeClr val="dk2"/>
              </a:solidFill>
              <a:latin typeface="Arial"/>
              <a:ea typeface="Arial"/>
              <a:cs typeface="Arial"/>
              <a:sym typeface="Arial"/>
            </a:endParaRPr>
          </a:p>
          <a:p>
            <a:pPr marL="457200" marR="0" lvl="0" indent="-381000" algn="l" rtl="0">
              <a:lnSpc>
                <a:spcPct val="115000"/>
              </a:lnSpc>
              <a:spcBef>
                <a:spcPts val="0"/>
              </a:spcBef>
              <a:spcAft>
                <a:spcPts val="0"/>
              </a:spcAft>
              <a:buClr>
                <a:schemeClr val="dk2"/>
              </a:buClr>
              <a:buSzPts val="2400"/>
              <a:buFont typeface="Arial"/>
              <a:buChar char="-"/>
            </a:pPr>
            <a:r>
              <a:rPr lang="en" sz="2400" b="0" i="0" u="none" strike="noStrike" cap="none">
                <a:solidFill>
                  <a:schemeClr val="dk2"/>
                </a:solidFill>
                <a:latin typeface="Arial"/>
                <a:ea typeface="Arial"/>
                <a:cs typeface="Arial"/>
                <a:sym typeface="Arial"/>
              </a:rPr>
              <a:t>Developed the UI prototype and risk prediction model to better explain the results/target;</a:t>
            </a:r>
            <a:endParaRPr sz="2400" b="0" i="0" u="none" strike="noStrike" cap="none">
              <a:solidFill>
                <a:schemeClr val="dk2"/>
              </a:solidFill>
              <a:latin typeface="Arial"/>
              <a:ea typeface="Arial"/>
              <a:cs typeface="Arial"/>
              <a:sym typeface="Arial"/>
            </a:endParaRPr>
          </a:p>
          <a:p>
            <a:pPr marL="0" marR="0" lvl="0" indent="0" algn="l" rtl="0">
              <a:lnSpc>
                <a:spcPct val="115000"/>
              </a:lnSpc>
              <a:spcBef>
                <a:spcPts val="1600"/>
              </a:spcBef>
              <a:spcAft>
                <a:spcPts val="0"/>
              </a:spcAft>
              <a:buClr>
                <a:schemeClr val="dk2"/>
              </a:buClr>
              <a:buSzPts val="1800"/>
              <a:buFont typeface="Arial"/>
              <a:buNone/>
            </a:pPr>
            <a:r>
              <a:rPr lang="en" sz="2400" b="1" i="0" u="none" strike="noStrike" cap="none">
                <a:solidFill>
                  <a:schemeClr val="dk2"/>
                </a:solidFill>
                <a:latin typeface="Arial"/>
                <a:ea typeface="Arial"/>
                <a:cs typeface="Arial"/>
                <a:sym typeface="Arial"/>
              </a:rPr>
              <a:t>Feasibility Evidence</a:t>
            </a:r>
            <a:endParaRPr sz="2400" b="1" i="0" u="none" strike="noStrike" cap="none">
              <a:solidFill>
                <a:schemeClr val="dk2"/>
              </a:solidFill>
              <a:latin typeface="Arial"/>
              <a:ea typeface="Arial"/>
              <a:cs typeface="Arial"/>
              <a:sym typeface="Arial"/>
            </a:endParaRPr>
          </a:p>
          <a:p>
            <a:pPr marL="457200" marR="0" lvl="0" indent="-381000" algn="l" rtl="0">
              <a:lnSpc>
                <a:spcPct val="115000"/>
              </a:lnSpc>
              <a:spcBef>
                <a:spcPts val="0"/>
              </a:spcBef>
              <a:spcAft>
                <a:spcPts val="0"/>
              </a:spcAft>
              <a:buClr>
                <a:schemeClr val="dk2"/>
              </a:buClr>
              <a:buSzPts val="2400"/>
              <a:buFont typeface="Arial"/>
              <a:buChar char="-"/>
            </a:pPr>
            <a:r>
              <a:rPr lang="en" sz="2400" b="0" i="0" u="none" strike="noStrike" cap="none">
                <a:solidFill>
                  <a:schemeClr val="dk2"/>
                </a:solidFill>
                <a:latin typeface="Arial"/>
                <a:ea typeface="Arial"/>
                <a:cs typeface="Arial"/>
                <a:sym typeface="Arial"/>
              </a:rPr>
              <a:t>Defined and trained the risk prediction model with available data; </a:t>
            </a:r>
            <a:endParaRPr sz="2400" b="0" i="0" u="none" strike="noStrike" cap="none">
              <a:solidFill>
                <a:schemeClr val="dk2"/>
              </a:solidFill>
              <a:latin typeface="Arial"/>
              <a:ea typeface="Arial"/>
              <a:cs typeface="Arial"/>
              <a:sym typeface="Arial"/>
            </a:endParaRPr>
          </a:p>
          <a:p>
            <a:pPr marL="457200" marR="0" lvl="0" indent="-381000" algn="l" rtl="0">
              <a:lnSpc>
                <a:spcPct val="115000"/>
              </a:lnSpc>
              <a:spcBef>
                <a:spcPts val="0"/>
              </a:spcBef>
              <a:spcAft>
                <a:spcPts val="0"/>
              </a:spcAft>
              <a:buClr>
                <a:schemeClr val="dk2"/>
              </a:buClr>
              <a:buSzPts val="2400"/>
              <a:buFont typeface="Arial"/>
              <a:buChar char="-"/>
            </a:pPr>
            <a:r>
              <a:rPr lang="en" sz="2400" b="0" i="0" u="none" strike="noStrike" cap="none">
                <a:solidFill>
                  <a:schemeClr val="dk2"/>
                </a:solidFill>
                <a:latin typeface="Arial"/>
                <a:ea typeface="Arial"/>
                <a:cs typeface="Arial"/>
                <a:sym typeface="Arial"/>
              </a:rPr>
              <a:t>Proved the technical feasibility for model training, optimization and integration to the current system.</a:t>
            </a:r>
            <a:endParaRPr sz="2400" b="0" i="0" u="none" strike="noStrike" cap="none">
              <a:solidFill>
                <a:schemeClr val="dk2"/>
              </a:solidFill>
              <a:latin typeface="Arial"/>
              <a:ea typeface="Arial"/>
              <a:cs typeface="Arial"/>
              <a:sym typeface="Arial"/>
            </a:endParaRPr>
          </a:p>
          <a:p>
            <a:pPr marL="0" marR="0" lvl="0" indent="0" algn="l" rtl="0">
              <a:lnSpc>
                <a:spcPct val="115000"/>
              </a:lnSpc>
              <a:spcBef>
                <a:spcPts val="1600"/>
              </a:spcBef>
              <a:spcAft>
                <a:spcPts val="1600"/>
              </a:spcAft>
              <a:buClr>
                <a:schemeClr val="dk2"/>
              </a:buClr>
              <a:buSzPts val="1800"/>
              <a:buFont typeface="Arial"/>
              <a:buNone/>
            </a:pPr>
            <a:endParaRPr sz="1800" b="0" i="0" u="none" strike="noStrike" cap="none">
              <a:solidFill>
                <a:schemeClr val="dk2"/>
              </a:solidFill>
              <a:latin typeface="Arial"/>
              <a:ea typeface="Arial"/>
              <a:cs typeface="Arial"/>
              <a:sym typeface="Arial"/>
            </a:endParaRPr>
          </a:p>
        </p:txBody>
      </p:sp>
      <p:sp>
        <p:nvSpPr>
          <p:cNvPr id="553" name="Shape 55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1000"/>
              <a:buFont typeface="Arial"/>
              <a:buNone/>
            </a:pPr>
            <a:fld id="{00000000-1234-1234-1234-123412341234}" type="slidenum">
              <a:rPr lang="en" sz="1000" b="0" i="0" u="none" strike="noStrike" cap="none">
                <a:solidFill>
                  <a:schemeClr val="dk2"/>
                </a:solidFill>
                <a:latin typeface="Arial"/>
                <a:ea typeface="Arial"/>
                <a:cs typeface="Arial"/>
                <a:sym typeface="Arial"/>
              </a:rPr>
              <a:t>51</a:t>
            </a:fld>
            <a:endParaRPr sz="1000" b="0" i="0" u="none" strike="noStrike" cap="none">
              <a:solidFill>
                <a:schemeClr val="dk2"/>
              </a:solidFill>
              <a:latin typeface="Arial"/>
              <a:ea typeface="Arial"/>
              <a:cs typeface="Arial"/>
              <a:sym typeface="Arial"/>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557"/>
        <p:cNvGrpSpPr/>
        <p:nvPr/>
      </p:nvGrpSpPr>
      <p:grpSpPr>
        <a:xfrm>
          <a:off x="0" y="0"/>
          <a:ext cx="0" cy="0"/>
          <a:chOff x="0" y="0"/>
          <a:chExt cx="0" cy="0"/>
        </a:xfrm>
      </p:grpSpPr>
      <p:sp>
        <p:nvSpPr>
          <p:cNvPr id="558" name="Shape 55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800"/>
              <a:buFont typeface="Arial"/>
              <a:buNone/>
            </a:pPr>
            <a:r>
              <a:rPr lang="en" sz="2800" b="0" i="0" u="none" strike="noStrike" cap="none">
                <a:solidFill>
                  <a:schemeClr val="dk1"/>
                </a:solidFill>
                <a:latin typeface="Arial"/>
                <a:ea typeface="Arial"/>
                <a:cs typeface="Arial"/>
                <a:sym typeface="Arial"/>
              </a:rPr>
              <a:t>Next Steps for Future Phases</a:t>
            </a:r>
            <a:endParaRPr sz="2800" b="0" i="0" u="none" strike="noStrike" cap="none">
              <a:solidFill>
                <a:schemeClr val="dk1"/>
              </a:solidFill>
              <a:latin typeface="Arial"/>
              <a:ea typeface="Arial"/>
              <a:cs typeface="Arial"/>
              <a:sym typeface="Arial"/>
            </a:endParaRPr>
          </a:p>
        </p:txBody>
      </p:sp>
      <p:sp>
        <p:nvSpPr>
          <p:cNvPr id="559" name="Shape 559"/>
          <p:cNvSpPr txBox="1">
            <a:spLocks noGrp="1"/>
          </p:cNvSpPr>
          <p:nvPr>
            <p:ph type="body" idx="1"/>
          </p:nvPr>
        </p:nvSpPr>
        <p:spPr>
          <a:xfrm>
            <a:off x="406050" y="1017725"/>
            <a:ext cx="8520600" cy="3904500"/>
          </a:xfrm>
          <a:prstGeom prst="rect">
            <a:avLst/>
          </a:prstGeom>
          <a:noFill/>
          <a:ln>
            <a:noFill/>
          </a:ln>
        </p:spPr>
        <p:txBody>
          <a:bodyPr spcFirstLastPara="1" wrap="square" lIns="91425" tIns="91425" rIns="91425" bIns="91425" anchor="t" anchorCtr="0">
            <a:noAutofit/>
          </a:bodyPr>
          <a:lstStyle/>
          <a:p>
            <a:pPr marL="457200" marR="0" lvl="0" indent="-355600" algn="l" rtl="0">
              <a:lnSpc>
                <a:spcPct val="115000"/>
              </a:lnSpc>
              <a:spcBef>
                <a:spcPts val="0"/>
              </a:spcBef>
              <a:spcAft>
                <a:spcPts val="0"/>
              </a:spcAft>
              <a:buClr>
                <a:schemeClr val="dk2"/>
              </a:buClr>
              <a:buSzPts val="2000"/>
              <a:buFont typeface="Arial"/>
              <a:buAutoNum type="arabicPeriod"/>
            </a:pPr>
            <a:r>
              <a:rPr lang="en" sz="2000" b="0" i="0" u="none" strike="noStrike" cap="none">
                <a:solidFill>
                  <a:schemeClr val="dk2"/>
                </a:solidFill>
                <a:latin typeface="Arial"/>
                <a:ea typeface="Arial"/>
                <a:cs typeface="Arial"/>
                <a:sym typeface="Arial"/>
              </a:rPr>
              <a:t>Optimize the risk prediction model based on real data from pilot projects</a:t>
            </a:r>
            <a:endParaRPr sz="2000" b="0" i="0" u="none" strike="noStrike" cap="none">
              <a:solidFill>
                <a:schemeClr val="dk2"/>
              </a:solidFill>
              <a:latin typeface="Arial"/>
              <a:ea typeface="Arial"/>
              <a:cs typeface="Arial"/>
              <a:sym typeface="Arial"/>
            </a:endParaRPr>
          </a:p>
          <a:p>
            <a:pPr marL="914400" marR="0" lvl="1" indent="-342900" algn="l" rtl="0">
              <a:lnSpc>
                <a:spcPct val="100000"/>
              </a:lnSpc>
              <a:spcBef>
                <a:spcPts val="0"/>
              </a:spcBef>
              <a:spcAft>
                <a:spcPts val="0"/>
              </a:spcAft>
              <a:buClr>
                <a:schemeClr val="dk2"/>
              </a:buClr>
              <a:buSzPts val="1800"/>
              <a:buFont typeface="Arial"/>
              <a:buChar char="-"/>
            </a:pPr>
            <a:r>
              <a:rPr lang="en" sz="1800" b="0" i="0" u="none" strike="noStrike" cap="none">
                <a:solidFill>
                  <a:schemeClr val="dk2"/>
                </a:solidFill>
                <a:latin typeface="Arial"/>
                <a:ea typeface="Arial"/>
                <a:cs typeface="Arial"/>
                <a:sym typeface="Arial"/>
              </a:rPr>
              <a:t>Some management dataset may be available from certain conference, for example, ASE.</a:t>
            </a:r>
            <a:endParaRPr sz="1800" b="0" i="0" u="none" strike="noStrike" cap="none">
              <a:solidFill>
                <a:schemeClr val="dk2"/>
              </a:solidFill>
              <a:latin typeface="Arial"/>
              <a:ea typeface="Arial"/>
              <a:cs typeface="Arial"/>
              <a:sym typeface="Arial"/>
            </a:endParaRPr>
          </a:p>
          <a:p>
            <a:pPr marL="0" marR="0" lvl="0" indent="0" algn="l" rtl="0">
              <a:lnSpc>
                <a:spcPct val="100000"/>
              </a:lnSpc>
              <a:spcBef>
                <a:spcPts val="0"/>
              </a:spcBef>
              <a:spcAft>
                <a:spcPts val="0"/>
              </a:spcAft>
              <a:buClr>
                <a:schemeClr val="dk2"/>
              </a:buClr>
              <a:buSzPts val="1800"/>
              <a:buFont typeface="Arial"/>
              <a:buNone/>
            </a:pPr>
            <a:r>
              <a:rPr lang="en" sz="2000" b="0" i="0" u="none" strike="noStrike" cap="none">
                <a:solidFill>
                  <a:schemeClr val="dk2"/>
                </a:solidFill>
                <a:latin typeface="Arial"/>
                <a:ea typeface="Arial"/>
                <a:cs typeface="Arial"/>
                <a:sym typeface="Arial"/>
              </a:rPr>
              <a:t>2.	</a:t>
            </a:r>
            <a:r>
              <a:rPr lang="en" sz="2000" b="1" i="0" u="none" strike="noStrike" cap="none">
                <a:solidFill>
                  <a:schemeClr val="dk2"/>
                </a:solidFill>
                <a:latin typeface="Arial"/>
                <a:ea typeface="Arial"/>
                <a:cs typeface="Arial"/>
                <a:sym typeface="Arial"/>
              </a:rPr>
              <a:t>Define the risk mitigation actions based on development business units input.</a:t>
            </a:r>
            <a:endParaRPr sz="2000" b="1" i="0" u="none" strike="noStrike" cap="none">
              <a:solidFill>
                <a:schemeClr val="dk2"/>
              </a:solidFill>
              <a:latin typeface="Arial"/>
              <a:ea typeface="Arial"/>
              <a:cs typeface="Arial"/>
              <a:sym typeface="Arial"/>
            </a:endParaRPr>
          </a:p>
          <a:p>
            <a:pPr marL="0" marR="0" lvl="0" indent="0" algn="l" rtl="0">
              <a:lnSpc>
                <a:spcPct val="100000"/>
              </a:lnSpc>
              <a:spcBef>
                <a:spcPts val="0"/>
              </a:spcBef>
              <a:spcAft>
                <a:spcPts val="0"/>
              </a:spcAft>
              <a:buClr>
                <a:schemeClr val="dk2"/>
              </a:buClr>
              <a:buSzPts val="1800"/>
              <a:buFont typeface="Arial"/>
              <a:buNone/>
            </a:pPr>
            <a:r>
              <a:rPr lang="en" sz="2000" b="0" i="0" u="none" strike="noStrike" cap="none">
                <a:solidFill>
                  <a:schemeClr val="dk2"/>
                </a:solidFill>
                <a:latin typeface="Arial"/>
                <a:ea typeface="Arial"/>
                <a:cs typeface="Arial"/>
                <a:sym typeface="Arial"/>
              </a:rPr>
              <a:t>3.	Consider the possibility of integrating natural language processing of unstructured data from reports/reviews/feedback - those data may be related to risk.</a:t>
            </a:r>
            <a:endParaRPr sz="2400" b="0" i="0" u="none" strike="noStrike" cap="none">
              <a:solidFill>
                <a:schemeClr val="dk2"/>
              </a:solidFill>
              <a:latin typeface="Arial"/>
              <a:ea typeface="Arial"/>
              <a:cs typeface="Arial"/>
              <a:sym typeface="Arial"/>
            </a:endParaRPr>
          </a:p>
        </p:txBody>
      </p:sp>
      <p:sp>
        <p:nvSpPr>
          <p:cNvPr id="560" name="Shape 56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1000"/>
              <a:buFont typeface="Arial"/>
              <a:buNone/>
            </a:pPr>
            <a:fld id="{00000000-1234-1234-1234-123412341234}" type="slidenum">
              <a:rPr lang="en" sz="1000" b="0" i="0" u="none" strike="noStrike" cap="none">
                <a:solidFill>
                  <a:schemeClr val="dk2"/>
                </a:solidFill>
                <a:latin typeface="Arial"/>
                <a:ea typeface="Arial"/>
                <a:cs typeface="Arial"/>
                <a:sym typeface="Arial"/>
              </a:rPr>
              <a:t>52</a:t>
            </a:fld>
            <a:endParaRPr sz="1000" b="0" i="0" u="none" strike="noStrike" cap="none">
              <a:solidFill>
                <a:schemeClr val="dk2"/>
              </a:solidFill>
              <a:latin typeface="Arial"/>
              <a:ea typeface="Arial"/>
              <a:cs typeface="Arial"/>
              <a:sym typeface="Arial"/>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564"/>
        <p:cNvGrpSpPr/>
        <p:nvPr/>
      </p:nvGrpSpPr>
      <p:grpSpPr>
        <a:xfrm>
          <a:off x="0" y="0"/>
          <a:ext cx="0" cy="0"/>
          <a:chOff x="0" y="0"/>
          <a:chExt cx="0" cy="0"/>
        </a:xfrm>
      </p:grpSpPr>
      <p:sp>
        <p:nvSpPr>
          <p:cNvPr id="565" name="Shape 56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800"/>
              <a:buFont typeface="Arial"/>
              <a:buNone/>
            </a:pPr>
            <a:r>
              <a:rPr lang="en" sz="2800" b="0" i="0" u="none" strike="noStrike" cap="none">
                <a:solidFill>
                  <a:schemeClr val="dk1"/>
                </a:solidFill>
                <a:latin typeface="Arial"/>
                <a:ea typeface="Arial"/>
                <a:cs typeface="Arial"/>
                <a:sym typeface="Arial"/>
              </a:rPr>
              <a:t>References</a:t>
            </a:r>
            <a:endParaRPr sz="2800" b="0" i="0" u="none" strike="noStrike" cap="none">
              <a:solidFill>
                <a:schemeClr val="dk1"/>
              </a:solidFill>
              <a:latin typeface="Arial"/>
              <a:ea typeface="Arial"/>
              <a:cs typeface="Arial"/>
              <a:sym typeface="Arial"/>
            </a:endParaRPr>
          </a:p>
        </p:txBody>
      </p:sp>
      <p:sp>
        <p:nvSpPr>
          <p:cNvPr id="566" name="Shape 566"/>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p>
            <a:pPr marL="457200" marR="0" lvl="0" indent="-292100" algn="l" rtl="0">
              <a:lnSpc>
                <a:spcPct val="115000"/>
              </a:lnSpc>
              <a:spcBef>
                <a:spcPts val="0"/>
              </a:spcBef>
              <a:spcAft>
                <a:spcPts val="0"/>
              </a:spcAft>
              <a:buClr>
                <a:schemeClr val="dk2"/>
              </a:buClr>
              <a:buSzPts val="1000"/>
              <a:buFont typeface="Arial"/>
              <a:buAutoNum type="arabicPeriod"/>
            </a:pPr>
            <a:r>
              <a:rPr lang="en" sz="1000" b="0" i="0" u="none" strike="noStrike" cap="none">
                <a:solidFill>
                  <a:schemeClr val="dk2"/>
                </a:solidFill>
                <a:latin typeface="Arial"/>
                <a:ea typeface="Arial"/>
                <a:cs typeface="Arial"/>
                <a:sym typeface="Arial"/>
              </a:rPr>
              <a:t>Improving the accuracy of COCOMO's effort estimation based on neural networks and fuzzy logic model.</a:t>
            </a:r>
            <a:endParaRPr sz="1000" b="0" i="0" u="none" strike="noStrike" cap="none">
              <a:solidFill>
                <a:schemeClr val="dk2"/>
              </a:solidFill>
              <a:latin typeface="Arial"/>
              <a:ea typeface="Arial"/>
              <a:cs typeface="Arial"/>
              <a:sym typeface="Arial"/>
            </a:endParaRPr>
          </a:p>
          <a:p>
            <a:pPr marL="457200" marR="0" lvl="0" indent="-292100" algn="l" rtl="0">
              <a:lnSpc>
                <a:spcPct val="115000"/>
              </a:lnSpc>
              <a:spcBef>
                <a:spcPts val="0"/>
              </a:spcBef>
              <a:spcAft>
                <a:spcPts val="0"/>
              </a:spcAft>
              <a:buClr>
                <a:schemeClr val="dk2"/>
              </a:buClr>
              <a:buSzPts val="1000"/>
              <a:buFont typeface="Arial"/>
              <a:buAutoNum type="arabicPeriod"/>
            </a:pPr>
            <a:r>
              <a:rPr lang="en" sz="1000" b="0" i="0" u="none" strike="noStrike" cap="none">
                <a:solidFill>
                  <a:schemeClr val="dk2"/>
                </a:solidFill>
                <a:latin typeface="Arial"/>
                <a:ea typeface="Arial"/>
                <a:cs typeface="Arial"/>
                <a:sym typeface="Arial"/>
              </a:rPr>
              <a:t>Neural Network Model For Software Size Estimation Using Use Case Point Approach</a:t>
            </a:r>
            <a:endParaRPr sz="1000" b="0" i="0" u="none" strike="noStrike" cap="none">
              <a:solidFill>
                <a:schemeClr val="dk2"/>
              </a:solidFill>
              <a:latin typeface="Arial"/>
              <a:ea typeface="Arial"/>
              <a:cs typeface="Arial"/>
              <a:sym typeface="Arial"/>
            </a:endParaRPr>
          </a:p>
          <a:p>
            <a:pPr marL="457200" marR="0" lvl="0" indent="-292100" algn="l" rtl="0">
              <a:lnSpc>
                <a:spcPct val="115000"/>
              </a:lnSpc>
              <a:spcBef>
                <a:spcPts val="0"/>
              </a:spcBef>
              <a:spcAft>
                <a:spcPts val="0"/>
              </a:spcAft>
              <a:buClr>
                <a:schemeClr val="dk2"/>
              </a:buClr>
              <a:buSzPts val="1000"/>
              <a:buFont typeface="Arial"/>
              <a:buAutoNum type="arabicPeriod"/>
            </a:pPr>
            <a:r>
              <a:rPr lang="en" sz="1000" b="0" i="0" u="none" strike="noStrike" cap="none">
                <a:solidFill>
                  <a:schemeClr val="dk2"/>
                </a:solidFill>
                <a:latin typeface="Arial"/>
                <a:ea typeface="Arial"/>
                <a:cs typeface="Arial"/>
                <a:sym typeface="Arial"/>
              </a:rPr>
              <a:t>Model selection for Neural Network Classification</a:t>
            </a:r>
            <a:endParaRPr sz="1000" b="0" i="0" u="none" strike="noStrike" cap="none">
              <a:solidFill>
                <a:schemeClr val="dk2"/>
              </a:solidFill>
              <a:latin typeface="Arial"/>
              <a:ea typeface="Arial"/>
              <a:cs typeface="Arial"/>
              <a:sym typeface="Arial"/>
            </a:endParaRPr>
          </a:p>
          <a:p>
            <a:pPr marL="457200" marR="0" lvl="0" indent="-292100" algn="l" rtl="0">
              <a:lnSpc>
                <a:spcPct val="115000"/>
              </a:lnSpc>
              <a:spcBef>
                <a:spcPts val="0"/>
              </a:spcBef>
              <a:spcAft>
                <a:spcPts val="0"/>
              </a:spcAft>
              <a:buClr>
                <a:schemeClr val="dk2"/>
              </a:buClr>
              <a:buSzPts val="1000"/>
              <a:buFont typeface="Arial"/>
              <a:buAutoNum type="arabicPeriod"/>
            </a:pPr>
            <a:r>
              <a:rPr lang="en" sz="1000" b="0" i="0" u="none" strike="noStrike" cap="none">
                <a:solidFill>
                  <a:schemeClr val="hlink"/>
                </a:solidFill>
                <a:uFill>
                  <a:noFill/>
                </a:uFill>
                <a:latin typeface="Arial"/>
                <a:ea typeface="Arial"/>
                <a:cs typeface="Arial"/>
                <a:sym typeface="Arial"/>
                <a:hlinkClick r:id="rId3"/>
              </a:rPr>
              <a:t>https://en.wikipedia.org/wiki/Artificial_neural_network</a:t>
            </a:r>
            <a:endParaRPr sz="1000" b="0" i="0" u="none" strike="noStrike" cap="none">
              <a:solidFill>
                <a:schemeClr val="dk2"/>
              </a:solidFill>
              <a:latin typeface="Arial"/>
              <a:ea typeface="Arial"/>
              <a:cs typeface="Arial"/>
              <a:sym typeface="Arial"/>
            </a:endParaRPr>
          </a:p>
          <a:p>
            <a:pPr marL="457200" marR="0" lvl="0" indent="-292100" algn="l" rtl="0">
              <a:lnSpc>
                <a:spcPct val="115000"/>
              </a:lnSpc>
              <a:spcBef>
                <a:spcPts val="0"/>
              </a:spcBef>
              <a:spcAft>
                <a:spcPts val="0"/>
              </a:spcAft>
              <a:buClr>
                <a:schemeClr val="dk2"/>
              </a:buClr>
              <a:buSzPts val="1000"/>
              <a:buFont typeface="Arial"/>
              <a:buAutoNum type="arabicPeriod"/>
            </a:pPr>
            <a:r>
              <a:rPr lang="en" sz="1000" b="0" i="0" u="none" strike="noStrike" cap="none">
                <a:solidFill>
                  <a:schemeClr val="dk2"/>
                </a:solidFill>
                <a:latin typeface="Arial"/>
                <a:ea typeface="Arial"/>
                <a:cs typeface="Arial"/>
                <a:sym typeface="Arial"/>
              </a:rPr>
              <a:t>Feature selection with neural networks</a:t>
            </a:r>
            <a:endParaRPr sz="1000" b="0" i="0" u="none" strike="noStrike" cap="none">
              <a:solidFill>
                <a:schemeClr val="dk2"/>
              </a:solidFill>
              <a:latin typeface="Arial"/>
              <a:ea typeface="Arial"/>
              <a:cs typeface="Arial"/>
              <a:sym typeface="Arial"/>
            </a:endParaRPr>
          </a:p>
          <a:p>
            <a:pPr marL="457200" marR="0" lvl="0" indent="-292100" algn="l" rtl="0">
              <a:lnSpc>
                <a:spcPct val="115000"/>
              </a:lnSpc>
              <a:spcBef>
                <a:spcPts val="0"/>
              </a:spcBef>
              <a:spcAft>
                <a:spcPts val="0"/>
              </a:spcAft>
              <a:buClr>
                <a:schemeClr val="dk2"/>
              </a:buClr>
              <a:buSzPts val="1000"/>
              <a:buFont typeface="Arial"/>
              <a:buAutoNum type="arabicPeriod"/>
            </a:pPr>
            <a:r>
              <a:rPr lang="en" sz="1000" b="0" i="0" u="none" strike="noStrike" cap="none">
                <a:solidFill>
                  <a:schemeClr val="dk2"/>
                </a:solidFill>
                <a:latin typeface="Arial"/>
                <a:ea typeface="Arial"/>
                <a:cs typeface="Arial"/>
                <a:sym typeface="Arial"/>
              </a:rPr>
              <a:t>Confidence Estimation Methods for Neural Networks</a:t>
            </a:r>
            <a:endParaRPr sz="1000" b="0" i="0" u="none" strike="noStrike" cap="none">
              <a:solidFill>
                <a:schemeClr val="dk2"/>
              </a:solidFill>
              <a:latin typeface="Arial"/>
              <a:ea typeface="Arial"/>
              <a:cs typeface="Arial"/>
              <a:sym typeface="Arial"/>
            </a:endParaRPr>
          </a:p>
        </p:txBody>
      </p:sp>
      <p:sp>
        <p:nvSpPr>
          <p:cNvPr id="567" name="Shape 56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1000"/>
              <a:buFont typeface="Arial"/>
              <a:buNone/>
            </a:pPr>
            <a:fld id="{00000000-1234-1234-1234-123412341234}" type="slidenum">
              <a:rPr lang="en" sz="1000" b="0" i="0" u="none" strike="noStrike" cap="none">
                <a:solidFill>
                  <a:schemeClr val="dk2"/>
                </a:solidFill>
                <a:latin typeface="Arial"/>
                <a:ea typeface="Arial"/>
                <a:cs typeface="Arial"/>
                <a:sym typeface="Arial"/>
              </a:rPr>
              <a:t>53</a:t>
            </a:fld>
            <a:endParaRPr sz="1000" b="0" i="0" u="none" strike="noStrike" cap="none">
              <a:solidFill>
                <a:schemeClr val="dk2"/>
              </a:solidFill>
              <a:latin typeface="Arial"/>
              <a:ea typeface="Arial"/>
              <a:cs typeface="Arial"/>
              <a:sym typeface="Arial"/>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571"/>
        <p:cNvGrpSpPr/>
        <p:nvPr/>
      </p:nvGrpSpPr>
      <p:grpSpPr>
        <a:xfrm>
          <a:off x="0" y="0"/>
          <a:ext cx="0" cy="0"/>
          <a:chOff x="0" y="0"/>
          <a:chExt cx="0" cy="0"/>
        </a:xfrm>
      </p:grpSpPr>
      <p:sp>
        <p:nvSpPr>
          <p:cNvPr id="572" name="Shape 572"/>
          <p:cNvSpPr txBox="1">
            <a:spLocks noGrp="1"/>
          </p:cNvSpPr>
          <p:nvPr>
            <p:ph type="body" idx="1"/>
          </p:nvPr>
        </p:nvSpPr>
        <p:spPr>
          <a:xfrm>
            <a:off x="3294600" y="2205125"/>
            <a:ext cx="2554800" cy="903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 sz="2800" b="0" i="0" u="none" strike="noStrike" cap="none">
                <a:solidFill>
                  <a:schemeClr val="dk1"/>
                </a:solidFill>
                <a:latin typeface="Arial"/>
                <a:ea typeface="Arial"/>
                <a:cs typeface="Arial"/>
                <a:sym typeface="Arial"/>
              </a:rPr>
              <a:t>Backup Slides</a:t>
            </a:r>
            <a:endParaRPr sz="1800" b="0" i="0" u="none" strike="noStrike" cap="none">
              <a:solidFill>
                <a:schemeClr val="dk2"/>
              </a:solidFill>
              <a:latin typeface="Arial"/>
              <a:ea typeface="Arial"/>
              <a:cs typeface="Arial"/>
              <a:sym typeface="Arial"/>
            </a:endParaRPr>
          </a:p>
        </p:txBody>
      </p:sp>
      <p:sp>
        <p:nvSpPr>
          <p:cNvPr id="573" name="Shape 57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1000"/>
              <a:buFont typeface="Arial"/>
              <a:buNone/>
            </a:pPr>
            <a:fld id="{00000000-1234-1234-1234-123412341234}" type="slidenum">
              <a:rPr lang="en" sz="1000" b="0" i="0" u="none" strike="noStrike" cap="none">
                <a:solidFill>
                  <a:schemeClr val="dk2"/>
                </a:solidFill>
                <a:latin typeface="Arial"/>
                <a:ea typeface="Arial"/>
                <a:cs typeface="Arial"/>
                <a:sym typeface="Arial"/>
              </a:rPr>
              <a:t>54</a:t>
            </a:fld>
            <a:endParaRPr sz="1000" b="0" i="0" u="none" strike="noStrike" cap="none">
              <a:solidFill>
                <a:schemeClr val="dk2"/>
              </a:solidFill>
              <a:latin typeface="Arial"/>
              <a:ea typeface="Arial"/>
              <a:cs typeface="Arial"/>
              <a:sym typeface="Arial"/>
            </a:endParaRPr>
          </a:p>
        </p:txBody>
      </p:sp>
      <p:grpSp>
        <p:nvGrpSpPr>
          <p:cNvPr id="574" name="Shape 574"/>
          <p:cNvGrpSpPr/>
          <p:nvPr/>
        </p:nvGrpSpPr>
        <p:grpSpPr>
          <a:xfrm>
            <a:off x="2827538" y="1501925"/>
            <a:ext cx="707762" cy="703208"/>
            <a:chOff x="2217938" y="1197125"/>
            <a:chExt cx="707762" cy="703208"/>
          </a:xfrm>
        </p:grpSpPr>
        <p:sp>
          <p:nvSpPr>
            <p:cNvPr id="575" name="Shape 575"/>
            <p:cNvSpPr/>
            <p:nvPr/>
          </p:nvSpPr>
          <p:spPr>
            <a:xfrm>
              <a:off x="2228500" y="1197125"/>
              <a:ext cx="697200" cy="105600"/>
            </a:xfrm>
            <a:prstGeom prst="rect">
              <a:avLst/>
            </a:prstGeom>
            <a:solidFill>
              <a:srgbClr val="999999"/>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576" name="Shape 576"/>
            <p:cNvSpPr/>
            <p:nvPr/>
          </p:nvSpPr>
          <p:spPr>
            <a:xfrm rot="5400000">
              <a:off x="1922138" y="1498933"/>
              <a:ext cx="697200" cy="105600"/>
            </a:xfrm>
            <a:prstGeom prst="rect">
              <a:avLst/>
            </a:prstGeom>
            <a:solidFill>
              <a:srgbClr val="999999"/>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grpSp>
      <p:grpSp>
        <p:nvGrpSpPr>
          <p:cNvPr id="577" name="Shape 577"/>
          <p:cNvGrpSpPr/>
          <p:nvPr/>
        </p:nvGrpSpPr>
        <p:grpSpPr>
          <a:xfrm rot="10800000">
            <a:off x="5719863" y="2877925"/>
            <a:ext cx="707762" cy="703208"/>
            <a:chOff x="2217938" y="1197125"/>
            <a:chExt cx="707762" cy="703208"/>
          </a:xfrm>
        </p:grpSpPr>
        <p:sp>
          <p:nvSpPr>
            <p:cNvPr id="578" name="Shape 578"/>
            <p:cNvSpPr/>
            <p:nvPr/>
          </p:nvSpPr>
          <p:spPr>
            <a:xfrm>
              <a:off x="2228500" y="1197125"/>
              <a:ext cx="697200" cy="105600"/>
            </a:xfrm>
            <a:prstGeom prst="rect">
              <a:avLst/>
            </a:prstGeom>
            <a:solidFill>
              <a:srgbClr val="999999"/>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579" name="Shape 579"/>
            <p:cNvSpPr/>
            <p:nvPr/>
          </p:nvSpPr>
          <p:spPr>
            <a:xfrm rot="5400000">
              <a:off x="1922138" y="1498933"/>
              <a:ext cx="697200" cy="105600"/>
            </a:xfrm>
            <a:prstGeom prst="rect">
              <a:avLst/>
            </a:prstGeom>
            <a:solidFill>
              <a:srgbClr val="999999"/>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gr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583"/>
        <p:cNvGrpSpPr/>
        <p:nvPr/>
      </p:nvGrpSpPr>
      <p:grpSpPr>
        <a:xfrm>
          <a:off x="0" y="0"/>
          <a:ext cx="0" cy="0"/>
          <a:chOff x="0" y="0"/>
          <a:chExt cx="0" cy="0"/>
        </a:xfrm>
      </p:grpSpPr>
      <p:sp>
        <p:nvSpPr>
          <p:cNvPr id="584" name="Shape 58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800"/>
              <a:buFont typeface="Arial"/>
              <a:buNone/>
            </a:pPr>
            <a:r>
              <a:rPr lang="en" sz="2800" b="0" i="0" u="none" strike="noStrike" cap="none">
                <a:solidFill>
                  <a:schemeClr val="dk1"/>
                </a:solidFill>
                <a:latin typeface="Arial"/>
                <a:ea typeface="Arial"/>
                <a:cs typeface="Arial"/>
                <a:sym typeface="Arial"/>
              </a:rPr>
              <a:t>The Three Layers - Input Layer</a:t>
            </a:r>
            <a:endParaRPr sz="2800" b="0" i="0" u="none" strike="noStrike" cap="none">
              <a:solidFill>
                <a:schemeClr val="dk1"/>
              </a:solidFill>
              <a:latin typeface="Arial"/>
              <a:ea typeface="Arial"/>
              <a:cs typeface="Arial"/>
              <a:sym typeface="Arial"/>
            </a:endParaRPr>
          </a:p>
        </p:txBody>
      </p:sp>
      <p:sp>
        <p:nvSpPr>
          <p:cNvPr id="585" name="Shape 585"/>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p>
            <a:pPr marL="457200" marR="0" lvl="0" indent="-317500" algn="l" rtl="0">
              <a:lnSpc>
                <a:spcPct val="115000"/>
              </a:lnSpc>
              <a:spcBef>
                <a:spcPts val="0"/>
              </a:spcBef>
              <a:spcAft>
                <a:spcPts val="0"/>
              </a:spcAft>
              <a:buClr>
                <a:schemeClr val="dk2"/>
              </a:buClr>
              <a:buSzPts val="1400"/>
              <a:buFont typeface="Arial"/>
              <a:buChar char="●"/>
            </a:pPr>
            <a:r>
              <a:rPr lang="en" sz="1400" b="1" i="0" u="none" strike="noStrike" cap="none">
                <a:solidFill>
                  <a:schemeClr val="dk2"/>
                </a:solidFill>
                <a:latin typeface="Arial"/>
                <a:ea typeface="Arial"/>
                <a:cs typeface="Arial"/>
                <a:sym typeface="Arial"/>
              </a:rPr>
              <a:t>Group X: </a:t>
            </a:r>
            <a:r>
              <a:rPr lang="en" sz="1400" b="0" i="0" u="none" strike="noStrike" cap="none">
                <a:solidFill>
                  <a:schemeClr val="dk2"/>
                </a:solidFill>
                <a:latin typeface="Arial"/>
                <a:ea typeface="Arial"/>
                <a:cs typeface="Arial"/>
                <a:sym typeface="Arial"/>
              </a:rPr>
              <a:t>results from SQAaaS(Code Repository Static Analysis )</a:t>
            </a:r>
            <a:endParaRPr sz="1400" b="0" i="0" u="none" strike="noStrike" cap="none">
              <a:solidFill>
                <a:schemeClr val="dk2"/>
              </a:solidFill>
              <a:latin typeface="Arial"/>
              <a:ea typeface="Arial"/>
              <a:cs typeface="Arial"/>
              <a:sym typeface="Arial"/>
            </a:endParaRPr>
          </a:p>
          <a:p>
            <a:pPr marL="914400" marR="0" lvl="1" indent="-292100" algn="l" rtl="0">
              <a:lnSpc>
                <a:spcPct val="115000"/>
              </a:lnSpc>
              <a:spcBef>
                <a:spcPts val="0"/>
              </a:spcBef>
              <a:spcAft>
                <a:spcPts val="0"/>
              </a:spcAft>
              <a:buClr>
                <a:schemeClr val="dk2"/>
              </a:buClr>
              <a:buSzPts val="1000"/>
              <a:buFont typeface="Arial"/>
              <a:buChar char="○"/>
            </a:pPr>
            <a:r>
              <a:rPr lang="en" sz="1000" b="0" i="0" u="none" strike="noStrike" cap="none">
                <a:solidFill>
                  <a:schemeClr val="dk2"/>
                </a:solidFill>
                <a:latin typeface="Arial"/>
                <a:ea typeface="Arial"/>
                <a:cs typeface="Arial"/>
                <a:sym typeface="Arial"/>
              </a:rPr>
              <a:t>Code Smell (CSmell) and Security vulnerability (SVul)</a:t>
            </a:r>
            <a:endParaRPr sz="1000" b="0" i="0" u="none" strike="noStrike" cap="none">
              <a:solidFill>
                <a:schemeClr val="dk2"/>
              </a:solidFill>
              <a:latin typeface="Arial"/>
              <a:ea typeface="Arial"/>
              <a:cs typeface="Arial"/>
              <a:sym typeface="Arial"/>
            </a:endParaRPr>
          </a:p>
          <a:p>
            <a:pPr marL="457200" marR="0" lvl="0" indent="-317500" algn="l" rtl="0">
              <a:lnSpc>
                <a:spcPct val="115000"/>
              </a:lnSpc>
              <a:spcBef>
                <a:spcPts val="0"/>
              </a:spcBef>
              <a:spcAft>
                <a:spcPts val="0"/>
              </a:spcAft>
              <a:buClr>
                <a:schemeClr val="dk2"/>
              </a:buClr>
              <a:buSzPts val="1400"/>
              <a:buFont typeface="Arial"/>
              <a:buChar char="●"/>
            </a:pPr>
            <a:r>
              <a:rPr lang="en" sz="1400" b="1" i="0" u="none" strike="noStrike" cap="none">
                <a:solidFill>
                  <a:schemeClr val="dk2"/>
                </a:solidFill>
                <a:latin typeface="Arial"/>
                <a:ea typeface="Arial"/>
                <a:cs typeface="Arial"/>
                <a:sym typeface="Arial"/>
              </a:rPr>
              <a:t>Group Y: </a:t>
            </a:r>
            <a:r>
              <a:rPr lang="en" sz="1400" b="0" i="0" u="none" strike="noStrike" cap="none">
                <a:solidFill>
                  <a:schemeClr val="dk2"/>
                </a:solidFill>
                <a:latin typeface="Arial"/>
                <a:ea typeface="Arial"/>
                <a:cs typeface="Arial"/>
                <a:sym typeface="Arial"/>
              </a:rPr>
              <a:t>project settings from COCOMO and COQUALMO</a:t>
            </a:r>
            <a:endParaRPr sz="1400" b="0" i="0" u="none" strike="noStrike" cap="none">
              <a:solidFill>
                <a:schemeClr val="dk2"/>
              </a:solidFill>
              <a:latin typeface="Arial"/>
              <a:ea typeface="Arial"/>
              <a:cs typeface="Arial"/>
              <a:sym typeface="Arial"/>
            </a:endParaRPr>
          </a:p>
          <a:p>
            <a:pPr marL="914400" marR="0" lvl="1" indent="-292100" algn="l" rtl="0">
              <a:lnSpc>
                <a:spcPct val="115000"/>
              </a:lnSpc>
              <a:spcBef>
                <a:spcPts val="0"/>
              </a:spcBef>
              <a:spcAft>
                <a:spcPts val="0"/>
              </a:spcAft>
              <a:buClr>
                <a:schemeClr val="dk2"/>
              </a:buClr>
              <a:buSzPts val="1000"/>
              <a:buFont typeface="Arial"/>
              <a:buChar char="○"/>
            </a:pPr>
            <a:r>
              <a:rPr lang="en" sz="1000" b="0" i="0" u="none" strike="noStrike" cap="none">
                <a:solidFill>
                  <a:schemeClr val="dk2"/>
                </a:solidFill>
                <a:latin typeface="Arial"/>
                <a:ea typeface="Arial"/>
                <a:cs typeface="Arial"/>
                <a:sym typeface="Arial"/>
              </a:rPr>
              <a:t>22 project factors and 3 defect removal factors are used.</a:t>
            </a:r>
            <a:endParaRPr sz="1000" b="0" i="0" u="none" strike="noStrike" cap="none">
              <a:solidFill>
                <a:schemeClr val="dk2"/>
              </a:solidFill>
              <a:latin typeface="Arial"/>
              <a:ea typeface="Arial"/>
              <a:cs typeface="Arial"/>
              <a:sym typeface="Arial"/>
            </a:endParaRPr>
          </a:p>
          <a:p>
            <a:pPr marL="457200" marR="0" lvl="0" indent="-317500" algn="l" rtl="0">
              <a:lnSpc>
                <a:spcPct val="115000"/>
              </a:lnSpc>
              <a:spcBef>
                <a:spcPts val="0"/>
              </a:spcBef>
              <a:spcAft>
                <a:spcPts val="0"/>
              </a:spcAft>
              <a:buClr>
                <a:schemeClr val="dk2"/>
              </a:buClr>
              <a:buSzPts val="1400"/>
              <a:buFont typeface="Arial"/>
              <a:buChar char="●"/>
            </a:pPr>
            <a:r>
              <a:rPr lang="en" sz="1400" b="1" i="0" u="none" strike="noStrike" cap="none">
                <a:solidFill>
                  <a:schemeClr val="dk2"/>
                </a:solidFill>
                <a:latin typeface="Arial"/>
                <a:ea typeface="Arial"/>
                <a:cs typeface="Arial"/>
                <a:sym typeface="Arial"/>
              </a:rPr>
              <a:t>Group Z: </a:t>
            </a:r>
            <a:r>
              <a:rPr lang="en" sz="1400" b="0" i="0" u="none" strike="noStrike" cap="none">
                <a:solidFill>
                  <a:schemeClr val="dk2"/>
                </a:solidFill>
                <a:latin typeface="Arial"/>
                <a:ea typeface="Arial"/>
                <a:cs typeface="Arial"/>
                <a:sym typeface="Arial"/>
              </a:rPr>
              <a:t>runtime states from Quality Management Database and Evidence Documents</a:t>
            </a:r>
            <a:endParaRPr sz="1400" b="0" i="0" u="none" strike="noStrike" cap="none">
              <a:solidFill>
                <a:schemeClr val="dk2"/>
              </a:solidFill>
              <a:latin typeface="Arial"/>
              <a:ea typeface="Arial"/>
              <a:cs typeface="Arial"/>
              <a:sym typeface="Arial"/>
            </a:endParaRPr>
          </a:p>
          <a:p>
            <a:pPr marL="914400" marR="0" lvl="1" indent="-292100" algn="l" rtl="0">
              <a:lnSpc>
                <a:spcPct val="115000"/>
              </a:lnSpc>
              <a:spcBef>
                <a:spcPts val="0"/>
              </a:spcBef>
              <a:spcAft>
                <a:spcPts val="0"/>
              </a:spcAft>
              <a:buClr>
                <a:schemeClr val="dk2"/>
              </a:buClr>
              <a:buSzPts val="1000"/>
              <a:buFont typeface="Arial"/>
              <a:buChar char="○"/>
            </a:pPr>
            <a:r>
              <a:rPr lang="en" sz="1000" b="0" i="0" u="none" strike="noStrike" cap="none">
                <a:solidFill>
                  <a:schemeClr val="dk2"/>
                </a:solidFill>
                <a:latin typeface="Arial"/>
                <a:ea typeface="Arial"/>
                <a:cs typeface="Arial"/>
                <a:sym typeface="Arial"/>
              </a:rPr>
              <a:t>FCR (feature completion rate), CD (number of code defects), DRR (defect removal rate), ISS (number of reported issues at the feature level), ISRR (issue removal rate).</a:t>
            </a:r>
            <a:endParaRPr sz="1000" b="0" i="0" u="none" strike="noStrike" cap="none">
              <a:solidFill>
                <a:schemeClr val="dk1"/>
              </a:solidFill>
              <a:latin typeface="Arial"/>
              <a:ea typeface="Arial"/>
              <a:cs typeface="Arial"/>
              <a:sym typeface="Arial"/>
            </a:endParaRPr>
          </a:p>
        </p:txBody>
      </p:sp>
      <p:sp>
        <p:nvSpPr>
          <p:cNvPr id="586" name="Shape 58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1000"/>
              <a:buFont typeface="Arial"/>
              <a:buNone/>
            </a:pPr>
            <a:fld id="{00000000-1234-1234-1234-123412341234}" type="slidenum">
              <a:rPr lang="en" sz="1000" b="0" i="0" u="none" strike="noStrike" cap="none">
                <a:solidFill>
                  <a:schemeClr val="dk2"/>
                </a:solidFill>
                <a:latin typeface="Arial"/>
                <a:ea typeface="Arial"/>
                <a:cs typeface="Arial"/>
                <a:sym typeface="Arial"/>
              </a:rPr>
              <a:t>55</a:t>
            </a:fld>
            <a:endParaRPr sz="1000" b="0" i="0" u="none" strike="noStrike" cap="none">
              <a:solidFill>
                <a:schemeClr val="dk2"/>
              </a:solidFill>
              <a:latin typeface="Arial"/>
              <a:ea typeface="Arial"/>
              <a:cs typeface="Arial"/>
              <a:sym typeface="Arial"/>
            </a:endParaRPr>
          </a:p>
        </p:txBody>
      </p:sp>
      <p:pic>
        <p:nvPicPr>
          <p:cNvPr id="587" name="Shape 587"/>
          <p:cNvPicPr preferRelativeResize="0"/>
          <p:nvPr/>
        </p:nvPicPr>
        <p:blipFill rotWithShape="1">
          <a:blip r:embed="rId3">
            <a:alphaModFix/>
          </a:blip>
          <a:srcRect/>
          <a:stretch/>
        </p:blipFill>
        <p:spPr>
          <a:xfrm>
            <a:off x="2214800" y="3003100"/>
            <a:ext cx="4458851" cy="1660125"/>
          </a:xfrm>
          <a:prstGeom prst="rect">
            <a:avLst/>
          </a:prstGeom>
          <a:noFill/>
          <a:ln>
            <a:noFill/>
          </a:ln>
        </p:spPr>
      </p:pic>
      <p:sp>
        <p:nvSpPr>
          <p:cNvPr id="588" name="Shape 588"/>
          <p:cNvSpPr/>
          <p:nvPr/>
        </p:nvSpPr>
        <p:spPr>
          <a:xfrm>
            <a:off x="2144250" y="4196600"/>
            <a:ext cx="4734300" cy="5727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592"/>
        <p:cNvGrpSpPr/>
        <p:nvPr/>
      </p:nvGrpSpPr>
      <p:grpSpPr>
        <a:xfrm>
          <a:off x="0" y="0"/>
          <a:ext cx="0" cy="0"/>
          <a:chOff x="0" y="0"/>
          <a:chExt cx="0" cy="0"/>
        </a:xfrm>
      </p:grpSpPr>
      <p:sp>
        <p:nvSpPr>
          <p:cNvPr id="593" name="Shape 59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 sz="2800" b="0" i="0" u="none" strike="noStrike" cap="none">
                <a:solidFill>
                  <a:schemeClr val="dk1"/>
                </a:solidFill>
                <a:latin typeface="Arial"/>
                <a:ea typeface="Arial"/>
                <a:cs typeface="Arial"/>
                <a:sym typeface="Arial"/>
              </a:rPr>
              <a:t>The Three Layers - Hidden Layer</a:t>
            </a:r>
            <a:endParaRPr sz="28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800"/>
              <a:buFont typeface="Arial"/>
              <a:buNone/>
            </a:pPr>
            <a:endParaRPr sz="2800" b="0" i="0" u="none" strike="noStrike" cap="none">
              <a:solidFill>
                <a:schemeClr val="dk1"/>
              </a:solidFill>
              <a:latin typeface="Arial"/>
              <a:ea typeface="Arial"/>
              <a:cs typeface="Arial"/>
              <a:sym typeface="Arial"/>
            </a:endParaRPr>
          </a:p>
        </p:txBody>
      </p:sp>
      <p:sp>
        <p:nvSpPr>
          <p:cNvPr id="594" name="Shape 594"/>
          <p:cNvSpPr txBox="1">
            <a:spLocks noGrp="1"/>
          </p:cNvSpPr>
          <p:nvPr>
            <p:ph type="body" idx="1"/>
          </p:nvPr>
        </p:nvSpPr>
        <p:spPr>
          <a:xfrm>
            <a:off x="311700" y="1152475"/>
            <a:ext cx="8520600" cy="3913500"/>
          </a:xfrm>
          <a:prstGeom prst="rect">
            <a:avLst/>
          </a:prstGeom>
          <a:noFill/>
          <a:ln>
            <a:noFill/>
          </a:ln>
        </p:spPr>
        <p:txBody>
          <a:bodyPr spcFirstLastPara="1" wrap="square" lIns="91425" tIns="91425" rIns="91425" bIns="91425" anchor="t" anchorCtr="0">
            <a:noAutofit/>
          </a:bodyPr>
          <a:lstStyle/>
          <a:p>
            <a:pPr marL="457200" marR="0" lvl="0" indent="-317500" algn="l" rtl="0">
              <a:lnSpc>
                <a:spcPct val="115000"/>
              </a:lnSpc>
              <a:spcBef>
                <a:spcPts val="0"/>
              </a:spcBef>
              <a:spcAft>
                <a:spcPts val="0"/>
              </a:spcAft>
              <a:buClr>
                <a:schemeClr val="dk2"/>
              </a:buClr>
              <a:buSzPts val="1400"/>
              <a:buFont typeface="Arial"/>
              <a:buChar char="●"/>
            </a:pPr>
            <a:r>
              <a:rPr lang="en" sz="1400" b="0" i="0" u="none" strike="noStrike" cap="none">
                <a:solidFill>
                  <a:schemeClr val="dk2"/>
                </a:solidFill>
                <a:latin typeface="Arial"/>
                <a:ea typeface="Arial"/>
                <a:cs typeface="Arial"/>
                <a:sym typeface="Arial"/>
              </a:rPr>
              <a:t>Neurons in the hidden layer are the generalised representations of the inputs to reflect their influences on risk from different aspects. They are the linear combination of neurons in the input layer.</a:t>
            </a:r>
            <a:endParaRPr sz="1400" b="0" i="0" u="none" strike="noStrike" cap="none">
              <a:solidFill>
                <a:schemeClr val="dk2"/>
              </a:solidFill>
              <a:latin typeface="Arial"/>
              <a:ea typeface="Arial"/>
              <a:cs typeface="Arial"/>
              <a:sym typeface="Arial"/>
            </a:endParaRPr>
          </a:p>
          <a:p>
            <a:pPr marL="914400" marR="0" lvl="1" indent="-292100" algn="l" rtl="0">
              <a:lnSpc>
                <a:spcPct val="115000"/>
              </a:lnSpc>
              <a:spcBef>
                <a:spcPts val="0"/>
              </a:spcBef>
              <a:spcAft>
                <a:spcPts val="0"/>
              </a:spcAft>
              <a:buClr>
                <a:schemeClr val="dk2"/>
              </a:buClr>
              <a:buSzPts val="1000"/>
              <a:buFont typeface="Arial"/>
              <a:buChar char="○"/>
            </a:pPr>
            <a:r>
              <a:rPr lang="en" sz="1400" b="0" i="0" u="none" strike="noStrike" cap="none">
                <a:solidFill>
                  <a:schemeClr val="dk2"/>
                </a:solidFill>
                <a:latin typeface="Arial"/>
                <a:ea typeface="Arial"/>
                <a:cs typeface="Arial"/>
                <a:sym typeface="Arial"/>
              </a:rPr>
              <a:t>h1 models the influence from technical debt.</a:t>
            </a:r>
            <a:endParaRPr sz="1400" b="0" i="0" u="none" strike="noStrike" cap="none">
              <a:solidFill>
                <a:schemeClr val="dk2"/>
              </a:solidFill>
              <a:latin typeface="Arial"/>
              <a:ea typeface="Arial"/>
              <a:cs typeface="Arial"/>
              <a:sym typeface="Arial"/>
            </a:endParaRPr>
          </a:p>
          <a:p>
            <a:pPr marL="457200" marR="0" lvl="0" indent="0" algn="l" rtl="0">
              <a:lnSpc>
                <a:spcPct val="115000"/>
              </a:lnSpc>
              <a:spcBef>
                <a:spcPts val="1600"/>
              </a:spcBef>
              <a:spcAft>
                <a:spcPts val="0"/>
              </a:spcAft>
              <a:buClr>
                <a:schemeClr val="dk2"/>
              </a:buClr>
              <a:buSzPts val="1800"/>
              <a:buFont typeface="Arial"/>
              <a:buNone/>
            </a:pPr>
            <a:endParaRPr sz="1800" b="0" i="0" u="none" strike="noStrike" cap="none">
              <a:solidFill>
                <a:schemeClr val="dk2"/>
              </a:solidFill>
              <a:latin typeface="Arial"/>
              <a:ea typeface="Arial"/>
              <a:cs typeface="Arial"/>
              <a:sym typeface="Arial"/>
            </a:endParaRPr>
          </a:p>
          <a:p>
            <a:pPr marL="914400" marR="0" lvl="1" indent="-292100" algn="l" rtl="0">
              <a:lnSpc>
                <a:spcPct val="115000"/>
              </a:lnSpc>
              <a:spcBef>
                <a:spcPts val="1600"/>
              </a:spcBef>
              <a:spcAft>
                <a:spcPts val="0"/>
              </a:spcAft>
              <a:buClr>
                <a:schemeClr val="dk2"/>
              </a:buClr>
              <a:buSzPts val="1000"/>
              <a:buFont typeface="Arial"/>
              <a:buChar char="○"/>
            </a:pPr>
            <a:r>
              <a:rPr lang="en" sz="1400" b="0" i="0" u="none" strike="noStrike" cap="none">
                <a:solidFill>
                  <a:schemeClr val="dk2"/>
                </a:solidFill>
                <a:latin typeface="Arial"/>
                <a:ea typeface="Arial"/>
                <a:cs typeface="Arial"/>
                <a:sym typeface="Arial"/>
              </a:rPr>
              <a:t>h2 models the influence from the general project characteristics, for example, ability to solve risk.</a:t>
            </a:r>
            <a:endParaRPr sz="1400" b="0" i="0" u="none" strike="noStrike" cap="none">
              <a:solidFill>
                <a:schemeClr val="dk2"/>
              </a:solidFill>
              <a:latin typeface="Arial"/>
              <a:ea typeface="Arial"/>
              <a:cs typeface="Arial"/>
              <a:sym typeface="Arial"/>
            </a:endParaRPr>
          </a:p>
          <a:p>
            <a:pPr marL="0" marR="0" lvl="0" indent="0" algn="l" rtl="0">
              <a:lnSpc>
                <a:spcPct val="115000"/>
              </a:lnSpc>
              <a:spcBef>
                <a:spcPts val="1600"/>
              </a:spcBef>
              <a:spcAft>
                <a:spcPts val="0"/>
              </a:spcAft>
              <a:buClr>
                <a:schemeClr val="dk2"/>
              </a:buClr>
              <a:buSzPts val="1800"/>
              <a:buFont typeface="Arial"/>
              <a:buNone/>
            </a:pPr>
            <a:endParaRPr sz="1800" b="0" i="0" u="none" strike="noStrike" cap="none">
              <a:solidFill>
                <a:schemeClr val="dk2"/>
              </a:solidFill>
              <a:latin typeface="Arial"/>
              <a:ea typeface="Arial"/>
              <a:cs typeface="Arial"/>
              <a:sym typeface="Arial"/>
            </a:endParaRPr>
          </a:p>
          <a:p>
            <a:pPr marL="914400" marR="0" lvl="1" indent="-292100" algn="l" rtl="0">
              <a:lnSpc>
                <a:spcPct val="115000"/>
              </a:lnSpc>
              <a:spcBef>
                <a:spcPts val="1600"/>
              </a:spcBef>
              <a:spcAft>
                <a:spcPts val="0"/>
              </a:spcAft>
              <a:buClr>
                <a:schemeClr val="dk2"/>
              </a:buClr>
              <a:buSzPts val="1000"/>
              <a:buFont typeface="Arial"/>
              <a:buChar char="○"/>
            </a:pPr>
            <a:r>
              <a:rPr lang="en" sz="1400" b="0" i="0" u="none" strike="noStrike" cap="none">
                <a:solidFill>
                  <a:schemeClr val="dk2"/>
                </a:solidFill>
                <a:latin typeface="Arial"/>
                <a:ea typeface="Arial"/>
                <a:cs typeface="Arial"/>
                <a:sym typeface="Arial"/>
              </a:rPr>
              <a:t>h3 models the current status of the project, for example, the progress of the project (avoid being over schedule or budget). </a:t>
            </a:r>
            <a:endParaRPr sz="1400" b="0" i="0" u="none" strike="noStrike" cap="none">
              <a:solidFill>
                <a:schemeClr val="dk2"/>
              </a:solidFill>
              <a:latin typeface="Arial"/>
              <a:ea typeface="Arial"/>
              <a:cs typeface="Arial"/>
              <a:sym typeface="Arial"/>
            </a:endParaRPr>
          </a:p>
          <a:p>
            <a:pPr marL="0" marR="0" lvl="0" indent="0" algn="l" rtl="0">
              <a:lnSpc>
                <a:spcPct val="115000"/>
              </a:lnSpc>
              <a:spcBef>
                <a:spcPts val="1600"/>
              </a:spcBef>
              <a:spcAft>
                <a:spcPts val="0"/>
              </a:spcAft>
              <a:buClr>
                <a:schemeClr val="dk2"/>
              </a:buClr>
              <a:buSzPts val="1800"/>
              <a:buFont typeface="Arial"/>
              <a:buNone/>
            </a:pPr>
            <a:endParaRPr sz="1800" b="0" i="0" u="none" strike="noStrike" cap="none">
              <a:solidFill>
                <a:schemeClr val="dk2"/>
              </a:solidFill>
              <a:latin typeface="Arial"/>
              <a:ea typeface="Arial"/>
              <a:cs typeface="Arial"/>
              <a:sym typeface="Arial"/>
            </a:endParaRPr>
          </a:p>
          <a:p>
            <a:pPr marL="0" marR="0" lvl="0" indent="0" algn="l" rtl="0">
              <a:lnSpc>
                <a:spcPct val="115000"/>
              </a:lnSpc>
              <a:spcBef>
                <a:spcPts val="1600"/>
              </a:spcBef>
              <a:spcAft>
                <a:spcPts val="1600"/>
              </a:spcAft>
              <a:buClr>
                <a:schemeClr val="dk2"/>
              </a:buClr>
              <a:buSzPts val="1800"/>
              <a:buFont typeface="Arial"/>
              <a:buNone/>
            </a:pPr>
            <a:endParaRPr sz="1800" b="0" i="0" u="none" strike="noStrike" cap="none">
              <a:solidFill>
                <a:schemeClr val="dk2"/>
              </a:solidFill>
              <a:latin typeface="Arial"/>
              <a:ea typeface="Arial"/>
              <a:cs typeface="Arial"/>
              <a:sym typeface="Arial"/>
            </a:endParaRPr>
          </a:p>
        </p:txBody>
      </p:sp>
      <p:pic>
        <p:nvPicPr>
          <p:cNvPr id="595" name="Shape 595"/>
          <p:cNvPicPr preferRelativeResize="0"/>
          <p:nvPr/>
        </p:nvPicPr>
        <p:blipFill rotWithShape="1">
          <a:blip r:embed="rId3">
            <a:alphaModFix/>
          </a:blip>
          <a:srcRect/>
          <a:stretch/>
        </p:blipFill>
        <p:spPr>
          <a:xfrm>
            <a:off x="3968450" y="2334798"/>
            <a:ext cx="1579662" cy="436288"/>
          </a:xfrm>
          <a:prstGeom prst="rect">
            <a:avLst/>
          </a:prstGeom>
          <a:noFill/>
          <a:ln>
            <a:noFill/>
          </a:ln>
        </p:spPr>
      </p:pic>
      <p:pic>
        <p:nvPicPr>
          <p:cNvPr id="596" name="Shape 596"/>
          <p:cNvPicPr preferRelativeResize="0"/>
          <p:nvPr/>
        </p:nvPicPr>
        <p:blipFill rotWithShape="1">
          <a:blip r:embed="rId4">
            <a:alphaModFix/>
          </a:blip>
          <a:srcRect/>
          <a:stretch/>
        </p:blipFill>
        <p:spPr>
          <a:xfrm>
            <a:off x="3892250" y="3360604"/>
            <a:ext cx="1650300" cy="492196"/>
          </a:xfrm>
          <a:prstGeom prst="rect">
            <a:avLst/>
          </a:prstGeom>
          <a:noFill/>
          <a:ln>
            <a:noFill/>
          </a:ln>
        </p:spPr>
      </p:pic>
      <p:pic>
        <p:nvPicPr>
          <p:cNvPr id="597" name="Shape 597"/>
          <p:cNvPicPr preferRelativeResize="0"/>
          <p:nvPr/>
        </p:nvPicPr>
        <p:blipFill rotWithShape="1">
          <a:blip r:embed="rId5">
            <a:alphaModFix/>
          </a:blip>
          <a:srcRect/>
          <a:stretch/>
        </p:blipFill>
        <p:spPr>
          <a:xfrm>
            <a:off x="3927575" y="4507100"/>
            <a:ext cx="1579650" cy="480075"/>
          </a:xfrm>
          <a:prstGeom prst="rect">
            <a:avLst/>
          </a:prstGeom>
          <a:noFill/>
          <a:ln>
            <a:noFill/>
          </a:ln>
        </p:spPr>
      </p:pic>
      <p:sp>
        <p:nvSpPr>
          <p:cNvPr id="598" name="Shape 59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1000"/>
              <a:buFont typeface="Arial"/>
              <a:buNone/>
            </a:pPr>
            <a:fld id="{00000000-1234-1234-1234-123412341234}" type="slidenum">
              <a:rPr lang="en" sz="1000" b="0" i="0" u="none" strike="noStrike" cap="none">
                <a:solidFill>
                  <a:schemeClr val="dk2"/>
                </a:solidFill>
                <a:latin typeface="Arial"/>
                <a:ea typeface="Arial"/>
                <a:cs typeface="Arial"/>
                <a:sym typeface="Arial"/>
              </a:rPr>
              <a:t>56</a:t>
            </a:fld>
            <a:endParaRPr sz="1000" b="0" i="0" u="none" strike="noStrike" cap="none">
              <a:solidFill>
                <a:schemeClr val="dk2"/>
              </a:solidFill>
              <a:latin typeface="Arial"/>
              <a:ea typeface="Arial"/>
              <a:cs typeface="Arial"/>
              <a:sym typeface="Arial"/>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602"/>
        <p:cNvGrpSpPr/>
        <p:nvPr/>
      </p:nvGrpSpPr>
      <p:grpSpPr>
        <a:xfrm>
          <a:off x="0" y="0"/>
          <a:ext cx="0" cy="0"/>
          <a:chOff x="0" y="0"/>
          <a:chExt cx="0" cy="0"/>
        </a:xfrm>
      </p:grpSpPr>
      <p:sp>
        <p:nvSpPr>
          <p:cNvPr id="603" name="Shape 60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 sz="2800" b="0" i="0" u="none" strike="noStrike" cap="none">
                <a:solidFill>
                  <a:schemeClr val="dk1"/>
                </a:solidFill>
                <a:latin typeface="Arial"/>
                <a:ea typeface="Arial"/>
                <a:cs typeface="Arial"/>
                <a:sym typeface="Arial"/>
              </a:rPr>
              <a:t>The Three Layers - Output Layer</a:t>
            </a:r>
            <a:endParaRPr sz="1400" b="0" i="0" u="none" strike="noStrike" cap="none">
              <a:solidFill>
                <a:schemeClr val="dk2"/>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800"/>
              <a:buFont typeface="Arial"/>
              <a:buNone/>
            </a:pPr>
            <a:endParaRPr sz="2800" b="0" i="0" u="none" strike="noStrike" cap="none">
              <a:solidFill>
                <a:schemeClr val="dk1"/>
              </a:solidFill>
              <a:latin typeface="Arial"/>
              <a:ea typeface="Arial"/>
              <a:cs typeface="Arial"/>
              <a:sym typeface="Arial"/>
            </a:endParaRPr>
          </a:p>
        </p:txBody>
      </p:sp>
      <p:sp>
        <p:nvSpPr>
          <p:cNvPr id="604" name="Shape 604"/>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p>
            <a:pPr marL="457200" marR="0" lvl="0" indent="-317500" algn="l" rtl="0">
              <a:lnSpc>
                <a:spcPct val="115000"/>
              </a:lnSpc>
              <a:spcBef>
                <a:spcPts val="0"/>
              </a:spcBef>
              <a:spcAft>
                <a:spcPts val="0"/>
              </a:spcAft>
              <a:buClr>
                <a:schemeClr val="dk2"/>
              </a:buClr>
              <a:buSzPts val="1400"/>
              <a:buFont typeface="Arial"/>
              <a:buChar char="●"/>
            </a:pPr>
            <a:r>
              <a:rPr lang="en" sz="1400" b="0" i="0" u="none" strike="noStrike" cap="none">
                <a:solidFill>
                  <a:schemeClr val="dk2"/>
                </a:solidFill>
                <a:latin typeface="Arial"/>
                <a:ea typeface="Arial"/>
                <a:cs typeface="Arial"/>
                <a:sym typeface="Arial"/>
              </a:rPr>
              <a:t>Five units in the output layer model the five levels of risk.</a:t>
            </a:r>
            <a:endParaRPr sz="1400" b="0" i="0" u="none" strike="noStrike" cap="none">
              <a:solidFill>
                <a:schemeClr val="dk2"/>
              </a:solidFill>
              <a:latin typeface="Arial"/>
              <a:ea typeface="Arial"/>
              <a:cs typeface="Arial"/>
              <a:sym typeface="Arial"/>
            </a:endParaRPr>
          </a:p>
          <a:p>
            <a:pPr marL="457200" marR="0" lvl="0" indent="-317500" algn="l" rtl="0">
              <a:lnSpc>
                <a:spcPct val="115000"/>
              </a:lnSpc>
              <a:spcBef>
                <a:spcPts val="0"/>
              </a:spcBef>
              <a:spcAft>
                <a:spcPts val="0"/>
              </a:spcAft>
              <a:buClr>
                <a:schemeClr val="dk2"/>
              </a:buClr>
              <a:buSzPts val="1400"/>
              <a:buFont typeface="Arial"/>
              <a:buChar char="●"/>
            </a:pPr>
            <a:r>
              <a:rPr lang="en" sz="1400" b="0" i="0" u="none" strike="noStrike" cap="none">
                <a:solidFill>
                  <a:schemeClr val="dk2"/>
                </a:solidFill>
                <a:latin typeface="Arial"/>
                <a:ea typeface="Arial"/>
                <a:cs typeface="Arial"/>
                <a:sym typeface="Arial"/>
              </a:rPr>
              <a:t>The five levels of risk correspond to the five levels of risk exposure outlined in the Risk Calculator.</a:t>
            </a:r>
            <a:endParaRPr sz="1400" b="0" i="0" u="none" strike="noStrike" cap="none">
              <a:solidFill>
                <a:schemeClr val="dk2"/>
              </a:solidFill>
              <a:latin typeface="Arial"/>
              <a:ea typeface="Arial"/>
              <a:cs typeface="Arial"/>
              <a:sym typeface="Arial"/>
            </a:endParaRPr>
          </a:p>
          <a:p>
            <a:pPr marL="457200" marR="0" lvl="0" indent="-317500" algn="l" rtl="0">
              <a:lnSpc>
                <a:spcPct val="115000"/>
              </a:lnSpc>
              <a:spcBef>
                <a:spcPts val="0"/>
              </a:spcBef>
              <a:spcAft>
                <a:spcPts val="0"/>
              </a:spcAft>
              <a:buClr>
                <a:schemeClr val="dk2"/>
              </a:buClr>
              <a:buSzPts val="1400"/>
              <a:buFont typeface="Arial"/>
              <a:buChar char="●"/>
            </a:pPr>
            <a:r>
              <a:rPr lang="en" sz="1400" b="0" i="0" u="none" strike="noStrike" cap="none">
                <a:solidFill>
                  <a:schemeClr val="dk2"/>
                </a:solidFill>
                <a:latin typeface="Arial"/>
                <a:ea typeface="Arial"/>
                <a:cs typeface="Arial"/>
                <a:sym typeface="Arial"/>
              </a:rPr>
              <a:t>The target t_k are the linear combination of the inputs from the hidden layer nodes plus the bias.</a:t>
            </a:r>
            <a:endParaRPr sz="1400" b="0" i="0" u="none" strike="noStrike" cap="none">
              <a:solidFill>
                <a:schemeClr val="dk2"/>
              </a:solidFill>
              <a:latin typeface="Arial"/>
              <a:ea typeface="Arial"/>
              <a:cs typeface="Arial"/>
              <a:sym typeface="Arial"/>
            </a:endParaRPr>
          </a:p>
          <a:p>
            <a:pPr marL="457200" marR="0" lvl="0" indent="0" algn="l" rtl="0">
              <a:lnSpc>
                <a:spcPct val="115000"/>
              </a:lnSpc>
              <a:spcBef>
                <a:spcPts val="1600"/>
              </a:spcBef>
              <a:spcAft>
                <a:spcPts val="0"/>
              </a:spcAft>
              <a:buClr>
                <a:schemeClr val="dk2"/>
              </a:buClr>
              <a:buSzPts val="1800"/>
              <a:buFont typeface="Arial"/>
              <a:buNone/>
            </a:pPr>
            <a:endParaRPr sz="1400" b="0" i="0" u="none" strike="noStrike" cap="none">
              <a:solidFill>
                <a:schemeClr val="dk2"/>
              </a:solidFill>
              <a:latin typeface="Arial"/>
              <a:ea typeface="Arial"/>
              <a:cs typeface="Arial"/>
              <a:sym typeface="Arial"/>
            </a:endParaRPr>
          </a:p>
          <a:p>
            <a:pPr marL="457200" marR="0" lvl="0" indent="-317500" algn="l" rtl="0">
              <a:lnSpc>
                <a:spcPct val="115000"/>
              </a:lnSpc>
              <a:spcBef>
                <a:spcPts val="1600"/>
              </a:spcBef>
              <a:spcAft>
                <a:spcPts val="0"/>
              </a:spcAft>
              <a:buClr>
                <a:schemeClr val="dk2"/>
              </a:buClr>
              <a:buSzPts val="1400"/>
              <a:buFont typeface="Arial"/>
              <a:buChar char="●"/>
            </a:pPr>
            <a:r>
              <a:rPr lang="en" sz="1400" b="0" i="0" u="none" strike="noStrike" cap="none">
                <a:solidFill>
                  <a:schemeClr val="dk2"/>
                </a:solidFill>
                <a:latin typeface="Arial"/>
                <a:ea typeface="Arial"/>
                <a:cs typeface="Arial"/>
                <a:sym typeface="Arial"/>
              </a:rPr>
              <a:t>The probability of each level of risk is calculated by logistic activation function. The most probable risk is output as the estimated risk level.</a:t>
            </a:r>
            <a:endParaRPr sz="1400" b="0" i="0" u="none" strike="noStrike" cap="none">
              <a:solidFill>
                <a:schemeClr val="dk2"/>
              </a:solidFill>
              <a:latin typeface="Arial"/>
              <a:ea typeface="Arial"/>
              <a:cs typeface="Arial"/>
              <a:sym typeface="Arial"/>
            </a:endParaRPr>
          </a:p>
          <a:p>
            <a:pPr marL="0" marR="0" lvl="0" indent="0" algn="l" rtl="0">
              <a:lnSpc>
                <a:spcPct val="115000"/>
              </a:lnSpc>
              <a:spcBef>
                <a:spcPts val="1600"/>
              </a:spcBef>
              <a:spcAft>
                <a:spcPts val="1600"/>
              </a:spcAft>
              <a:buClr>
                <a:schemeClr val="dk2"/>
              </a:buClr>
              <a:buSzPts val="1800"/>
              <a:buFont typeface="Arial"/>
              <a:buNone/>
            </a:pPr>
            <a:endParaRPr sz="1800" b="0" i="0" u="none" strike="noStrike" cap="none">
              <a:solidFill>
                <a:schemeClr val="dk2"/>
              </a:solidFill>
              <a:latin typeface="Arial"/>
              <a:ea typeface="Arial"/>
              <a:cs typeface="Arial"/>
              <a:sym typeface="Arial"/>
            </a:endParaRPr>
          </a:p>
        </p:txBody>
      </p:sp>
      <p:pic>
        <p:nvPicPr>
          <p:cNvPr id="605" name="Shape 605"/>
          <p:cNvPicPr preferRelativeResize="0"/>
          <p:nvPr/>
        </p:nvPicPr>
        <p:blipFill rotWithShape="1">
          <a:blip r:embed="rId3">
            <a:alphaModFix/>
          </a:blip>
          <a:srcRect/>
          <a:stretch/>
        </p:blipFill>
        <p:spPr>
          <a:xfrm>
            <a:off x="5603750" y="2939574"/>
            <a:ext cx="3151150" cy="1882425"/>
          </a:xfrm>
          <a:prstGeom prst="rect">
            <a:avLst/>
          </a:prstGeom>
          <a:noFill/>
          <a:ln>
            <a:noFill/>
          </a:ln>
        </p:spPr>
      </p:pic>
      <p:pic>
        <p:nvPicPr>
          <p:cNvPr id="606" name="Shape 606"/>
          <p:cNvPicPr preferRelativeResize="0"/>
          <p:nvPr/>
        </p:nvPicPr>
        <p:blipFill rotWithShape="1">
          <a:blip r:embed="rId4">
            <a:alphaModFix/>
          </a:blip>
          <a:srcRect/>
          <a:stretch/>
        </p:blipFill>
        <p:spPr>
          <a:xfrm>
            <a:off x="1339350" y="2072625"/>
            <a:ext cx="2063350" cy="445025"/>
          </a:xfrm>
          <a:prstGeom prst="rect">
            <a:avLst/>
          </a:prstGeom>
          <a:noFill/>
          <a:ln>
            <a:noFill/>
          </a:ln>
        </p:spPr>
      </p:pic>
      <p:pic>
        <p:nvPicPr>
          <p:cNvPr id="607" name="Shape 607"/>
          <p:cNvPicPr preferRelativeResize="0"/>
          <p:nvPr/>
        </p:nvPicPr>
        <p:blipFill rotWithShape="1">
          <a:blip r:embed="rId5">
            <a:alphaModFix/>
          </a:blip>
          <a:srcRect/>
          <a:stretch/>
        </p:blipFill>
        <p:spPr>
          <a:xfrm>
            <a:off x="1304200" y="3153650"/>
            <a:ext cx="2344450" cy="1198875"/>
          </a:xfrm>
          <a:prstGeom prst="rect">
            <a:avLst/>
          </a:prstGeom>
          <a:noFill/>
          <a:ln>
            <a:noFill/>
          </a:ln>
        </p:spPr>
      </p:pic>
      <p:sp>
        <p:nvSpPr>
          <p:cNvPr id="608" name="Shape 60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1000"/>
              <a:buFont typeface="Arial"/>
              <a:buNone/>
            </a:pPr>
            <a:fld id="{00000000-1234-1234-1234-123412341234}" type="slidenum">
              <a:rPr lang="en" sz="1000" b="0" i="0" u="none" strike="noStrike" cap="none">
                <a:solidFill>
                  <a:schemeClr val="dk2"/>
                </a:solidFill>
                <a:latin typeface="Arial"/>
                <a:ea typeface="Arial"/>
                <a:cs typeface="Arial"/>
                <a:sym typeface="Arial"/>
              </a:rPr>
              <a:t>57</a:t>
            </a:fld>
            <a:endParaRPr sz="1000" b="0" i="0" u="none" strike="noStrike" cap="none">
              <a:solidFill>
                <a:schemeClr val="dk2"/>
              </a:solidFill>
              <a:latin typeface="Arial"/>
              <a:ea typeface="Arial"/>
              <a:cs typeface="Arial"/>
              <a:sym typeface="Arial"/>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612"/>
        <p:cNvGrpSpPr/>
        <p:nvPr/>
      </p:nvGrpSpPr>
      <p:grpSpPr>
        <a:xfrm>
          <a:off x="0" y="0"/>
          <a:ext cx="0" cy="0"/>
          <a:chOff x="0" y="0"/>
          <a:chExt cx="0" cy="0"/>
        </a:xfrm>
      </p:grpSpPr>
      <p:sp>
        <p:nvSpPr>
          <p:cNvPr id="613" name="Shape 61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 sz="2800" b="0" i="0" u="none" strike="noStrike" cap="none">
                <a:solidFill>
                  <a:schemeClr val="dk1"/>
                </a:solidFill>
                <a:latin typeface="Arial"/>
                <a:ea typeface="Arial"/>
                <a:cs typeface="Arial"/>
                <a:sym typeface="Arial"/>
              </a:rPr>
              <a:t>Neural Network Training and Testing Technical Details</a:t>
            </a:r>
            <a:endParaRPr sz="1800" b="0" i="0" u="none" strike="noStrike" cap="none">
              <a:solidFill>
                <a:schemeClr val="dk2"/>
              </a:solidFill>
              <a:latin typeface="Arial"/>
              <a:ea typeface="Arial"/>
              <a:cs typeface="Arial"/>
              <a:sym typeface="Arial"/>
            </a:endParaRPr>
          </a:p>
        </p:txBody>
      </p:sp>
      <p:sp>
        <p:nvSpPr>
          <p:cNvPr id="614" name="Shape 61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1000"/>
              <a:buFont typeface="Arial"/>
              <a:buNone/>
            </a:pPr>
            <a:fld id="{00000000-1234-1234-1234-123412341234}" type="slidenum">
              <a:rPr lang="en" sz="1000" b="0" i="0" u="none" strike="noStrike" cap="none">
                <a:solidFill>
                  <a:schemeClr val="dk2"/>
                </a:solidFill>
                <a:latin typeface="Arial"/>
                <a:ea typeface="Arial"/>
                <a:cs typeface="Arial"/>
                <a:sym typeface="Arial"/>
              </a:rPr>
              <a:t>58</a:t>
            </a:fld>
            <a:endParaRPr sz="1000" b="0" i="0" u="none" strike="noStrike" cap="none">
              <a:solidFill>
                <a:schemeClr val="dk2"/>
              </a:solidFill>
              <a:latin typeface="Arial"/>
              <a:ea typeface="Arial"/>
              <a:cs typeface="Arial"/>
              <a:sym typeface="Arial"/>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618"/>
        <p:cNvGrpSpPr/>
        <p:nvPr/>
      </p:nvGrpSpPr>
      <p:grpSpPr>
        <a:xfrm>
          <a:off x="0" y="0"/>
          <a:ext cx="0" cy="0"/>
          <a:chOff x="0" y="0"/>
          <a:chExt cx="0" cy="0"/>
        </a:xfrm>
      </p:grpSpPr>
      <p:sp>
        <p:nvSpPr>
          <p:cNvPr id="619" name="Shape 61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800"/>
              <a:buFont typeface="Arial"/>
              <a:buNone/>
            </a:pPr>
            <a:r>
              <a:rPr lang="en" sz="2800" b="0" i="0" u="none" strike="noStrike" cap="none">
                <a:solidFill>
                  <a:schemeClr val="dk1"/>
                </a:solidFill>
                <a:latin typeface="Arial"/>
                <a:ea typeface="Arial"/>
                <a:cs typeface="Arial"/>
                <a:sym typeface="Arial"/>
              </a:rPr>
              <a:t>Example of the Input Data</a:t>
            </a:r>
            <a:endParaRPr sz="2800" b="0" i="0" u="none" strike="noStrike" cap="none">
              <a:solidFill>
                <a:schemeClr val="dk1"/>
              </a:solidFill>
              <a:latin typeface="Arial"/>
              <a:ea typeface="Arial"/>
              <a:cs typeface="Arial"/>
              <a:sym typeface="Arial"/>
            </a:endParaRPr>
          </a:p>
        </p:txBody>
      </p:sp>
      <p:sp>
        <p:nvSpPr>
          <p:cNvPr id="620" name="Shape 62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1000"/>
              <a:buFont typeface="Arial"/>
              <a:buNone/>
            </a:pPr>
            <a:fld id="{00000000-1234-1234-1234-123412341234}" type="slidenum">
              <a:rPr lang="en" sz="1000" b="0" i="0" u="none" strike="noStrike" cap="none">
                <a:solidFill>
                  <a:schemeClr val="dk2"/>
                </a:solidFill>
                <a:latin typeface="Arial"/>
                <a:ea typeface="Arial"/>
                <a:cs typeface="Arial"/>
                <a:sym typeface="Arial"/>
              </a:rPr>
              <a:t>59</a:t>
            </a:fld>
            <a:endParaRPr sz="1000" b="0" i="0" u="none" strike="noStrike" cap="none">
              <a:solidFill>
                <a:schemeClr val="dk2"/>
              </a:solidFill>
              <a:latin typeface="Arial"/>
              <a:ea typeface="Arial"/>
              <a:cs typeface="Arial"/>
              <a:sym typeface="Arial"/>
            </a:endParaRPr>
          </a:p>
        </p:txBody>
      </p:sp>
      <p:pic>
        <p:nvPicPr>
          <p:cNvPr id="621" name="Shape 621"/>
          <p:cNvPicPr preferRelativeResize="0"/>
          <p:nvPr/>
        </p:nvPicPr>
        <p:blipFill rotWithShape="1">
          <a:blip r:embed="rId3">
            <a:alphaModFix/>
          </a:blip>
          <a:srcRect/>
          <a:stretch/>
        </p:blipFill>
        <p:spPr>
          <a:xfrm>
            <a:off x="152400" y="1170125"/>
            <a:ext cx="8839202" cy="1815082"/>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grpSp>
        <p:nvGrpSpPr>
          <p:cNvPr id="105" name="Shape 105"/>
          <p:cNvGrpSpPr/>
          <p:nvPr/>
        </p:nvGrpSpPr>
        <p:grpSpPr>
          <a:xfrm>
            <a:off x="2827538" y="1501925"/>
            <a:ext cx="707762" cy="703208"/>
            <a:chOff x="2217938" y="1197125"/>
            <a:chExt cx="707762" cy="703208"/>
          </a:xfrm>
        </p:grpSpPr>
        <p:sp>
          <p:nvSpPr>
            <p:cNvPr id="106" name="Shape 106"/>
            <p:cNvSpPr/>
            <p:nvPr/>
          </p:nvSpPr>
          <p:spPr>
            <a:xfrm>
              <a:off x="2228500" y="1197125"/>
              <a:ext cx="697200" cy="105600"/>
            </a:xfrm>
            <a:prstGeom prst="rect">
              <a:avLst/>
            </a:prstGeom>
            <a:solidFill>
              <a:srgbClr val="999999"/>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107" name="Shape 107"/>
            <p:cNvSpPr/>
            <p:nvPr/>
          </p:nvSpPr>
          <p:spPr>
            <a:xfrm rot="5400000">
              <a:off x="1922138" y="1498933"/>
              <a:ext cx="697200" cy="105600"/>
            </a:xfrm>
            <a:prstGeom prst="rect">
              <a:avLst/>
            </a:prstGeom>
            <a:solidFill>
              <a:srgbClr val="999999"/>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grpSp>
      <p:grpSp>
        <p:nvGrpSpPr>
          <p:cNvPr id="108" name="Shape 108"/>
          <p:cNvGrpSpPr/>
          <p:nvPr/>
        </p:nvGrpSpPr>
        <p:grpSpPr>
          <a:xfrm rot="10800000">
            <a:off x="5719863" y="2877925"/>
            <a:ext cx="707762" cy="703208"/>
            <a:chOff x="2217938" y="1197125"/>
            <a:chExt cx="707762" cy="703208"/>
          </a:xfrm>
        </p:grpSpPr>
        <p:sp>
          <p:nvSpPr>
            <p:cNvPr id="109" name="Shape 109"/>
            <p:cNvSpPr/>
            <p:nvPr/>
          </p:nvSpPr>
          <p:spPr>
            <a:xfrm>
              <a:off x="2228500" y="1197125"/>
              <a:ext cx="697200" cy="105600"/>
            </a:xfrm>
            <a:prstGeom prst="rect">
              <a:avLst/>
            </a:prstGeom>
            <a:solidFill>
              <a:srgbClr val="999999"/>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110" name="Shape 110"/>
            <p:cNvSpPr/>
            <p:nvPr/>
          </p:nvSpPr>
          <p:spPr>
            <a:xfrm rot="5400000">
              <a:off x="1922138" y="1498933"/>
              <a:ext cx="697200" cy="105600"/>
            </a:xfrm>
            <a:prstGeom prst="rect">
              <a:avLst/>
            </a:prstGeom>
            <a:solidFill>
              <a:srgbClr val="999999"/>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grpSp>
      <p:sp>
        <p:nvSpPr>
          <p:cNvPr id="111" name="Shape 111"/>
          <p:cNvSpPr txBox="1"/>
          <p:nvPr/>
        </p:nvSpPr>
        <p:spPr>
          <a:xfrm>
            <a:off x="2884100" y="2032731"/>
            <a:ext cx="3468300" cy="1147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4000"/>
              <a:buFont typeface="Arial"/>
              <a:buNone/>
            </a:pPr>
            <a:r>
              <a:rPr lang="en" sz="4000" b="1" i="0" u="none" strike="noStrike" cap="none">
                <a:solidFill>
                  <a:srgbClr val="000000"/>
                </a:solidFill>
                <a:latin typeface="Arial"/>
                <a:ea typeface="Arial"/>
                <a:cs typeface="Arial"/>
                <a:sym typeface="Arial"/>
              </a:rPr>
              <a:t>Operational</a:t>
            </a:r>
            <a:endParaRPr sz="4000" b="1" i="0" u="none" strike="noStrike" cap="none">
              <a:solidFill>
                <a:srgbClr val="000000"/>
              </a:solidFill>
              <a:latin typeface="Arial"/>
              <a:ea typeface="Arial"/>
              <a:cs typeface="Arial"/>
              <a:sym typeface="Arial"/>
            </a:endParaRPr>
          </a:p>
          <a:p>
            <a:pPr marL="0" marR="0" lvl="0" indent="0" algn="ctr" rtl="0">
              <a:lnSpc>
                <a:spcPct val="100000"/>
              </a:lnSpc>
              <a:spcBef>
                <a:spcPts val="1600"/>
              </a:spcBef>
              <a:spcAft>
                <a:spcPts val="1600"/>
              </a:spcAft>
              <a:buClr>
                <a:srgbClr val="000000"/>
              </a:buClr>
              <a:buSzPts val="4000"/>
              <a:buFont typeface="Arial"/>
              <a:buNone/>
            </a:pPr>
            <a:r>
              <a:rPr lang="en" sz="4000" b="1" i="0" u="none" strike="noStrike" cap="none">
                <a:solidFill>
                  <a:srgbClr val="000000"/>
                </a:solidFill>
                <a:latin typeface="Arial"/>
                <a:ea typeface="Arial"/>
                <a:cs typeface="Arial"/>
                <a:sym typeface="Arial"/>
              </a:rPr>
              <a:t>Concept</a:t>
            </a:r>
            <a:endParaRPr sz="4000" b="1" i="0" u="none" strike="noStrike" cap="none">
              <a:solidFill>
                <a:srgbClr val="000000"/>
              </a:solidFill>
              <a:latin typeface="Arial"/>
              <a:ea typeface="Arial"/>
              <a:cs typeface="Arial"/>
              <a:sym typeface="Arial"/>
            </a:endParaRPr>
          </a:p>
        </p:txBody>
      </p:sp>
      <p:sp>
        <p:nvSpPr>
          <p:cNvPr id="112" name="Shape 1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1000"/>
              <a:buFont typeface="Arial"/>
              <a:buNone/>
            </a:pPr>
            <a:fld id="{00000000-1234-1234-1234-123412341234}" type="slidenum">
              <a:rPr lang="en" sz="1000" b="0" i="0" u="none" strike="noStrike" cap="none">
                <a:solidFill>
                  <a:schemeClr val="dk2"/>
                </a:solidFill>
                <a:latin typeface="Arial"/>
                <a:ea typeface="Arial"/>
                <a:cs typeface="Arial"/>
                <a:sym typeface="Arial"/>
              </a:rPr>
              <a:t>6</a:t>
            </a:fld>
            <a:endParaRPr sz="1000" b="0" i="0" u="none" strike="noStrike" cap="none">
              <a:solidFill>
                <a:schemeClr val="dk2"/>
              </a:solidFill>
              <a:latin typeface="Arial"/>
              <a:ea typeface="Arial"/>
              <a:cs typeface="Arial"/>
              <a:sym typeface="Arial"/>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625"/>
        <p:cNvGrpSpPr/>
        <p:nvPr/>
      </p:nvGrpSpPr>
      <p:grpSpPr>
        <a:xfrm>
          <a:off x="0" y="0"/>
          <a:ext cx="0" cy="0"/>
          <a:chOff x="0" y="0"/>
          <a:chExt cx="0" cy="0"/>
        </a:xfrm>
      </p:grpSpPr>
      <p:sp>
        <p:nvSpPr>
          <p:cNvPr id="626" name="Shape 62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800"/>
              <a:buFont typeface="Arial"/>
              <a:buNone/>
            </a:pPr>
            <a:r>
              <a:rPr lang="en" sz="2800" b="0" i="0" u="none" strike="noStrike" cap="none">
                <a:solidFill>
                  <a:schemeClr val="dk1"/>
                </a:solidFill>
                <a:latin typeface="Arial"/>
                <a:ea typeface="Arial"/>
                <a:cs typeface="Arial"/>
                <a:sym typeface="Arial"/>
              </a:rPr>
              <a:t>The Model Training Process</a:t>
            </a:r>
            <a:endParaRPr sz="2800" b="0" i="0" u="none" strike="noStrike" cap="none">
              <a:solidFill>
                <a:schemeClr val="dk1"/>
              </a:solidFill>
              <a:latin typeface="Arial"/>
              <a:ea typeface="Arial"/>
              <a:cs typeface="Arial"/>
              <a:sym typeface="Arial"/>
            </a:endParaRPr>
          </a:p>
        </p:txBody>
      </p:sp>
      <p:sp>
        <p:nvSpPr>
          <p:cNvPr id="627" name="Shape 62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1000"/>
              <a:buFont typeface="Arial"/>
              <a:buNone/>
            </a:pPr>
            <a:fld id="{00000000-1234-1234-1234-123412341234}" type="slidenum">
              <a:rPr lang="en" sz="1000" b="0" i="0" u="none" strike="noStrike" cap="none">
                <a:solidFill>
                  <a:schemeClr val="dk2"/>
                </a:solidFill>
                <a:latin typeface="Arial"/>
                <a:ea typeface="Arial"/>
                <a:cs typeface="Arial"/>
                <a:sym typeface="Arial"/>
              </a:rPr>
              <a:t>60</a:t>
            </a:fld>
            <a:endParaRPr sz="1000" b="0" i="0" u="none" strike="noStrike" cap="none">
              <a:solidFill>
                <a:schemeClr val="dk2"/>
              </a:solidFill>
              <a:latin typeface="Arial"/>
              <a:ea typeface="Arial"/>
              <a:cs typeface="Arial"/>
              <a:sym typeface="Arial"/>
            </a:endParaRPr>
          </a:p>
        </p:txBody>
      </p:sp>
      <p:pic>
        <p:nvPicPr>
          <p:cNvPr id="628" name="Shape 628"/>
          <p:cNvPicPr preferRelativeResize="0"/>
          <p:nvPr/>
        </p:nvPicPr>
        <p:blipFill rotWithShape="1">
          <a:blip r:embed="rId3">
            <a:alphaModFix/>
          </a:blip>
          <a:srcRect/>
          <a:stretch/>
        </p:blipFill>
        <p:spPr>
          <a:xfrm>
            <a:off x="2802500" y="1017725"/>
            <a:ext cx="4272650" cy="3602576"/>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632"/>
        <p:cNvGrpSpPr/>
        <p:nvPr/>
      </p:nvGrpSpPr>
      <p:grpSpPr>
        <a:xfrm>
          <a:off x="0" y="0"/>
          <a:ext cx="0" cy="0"/>
          <a:chOff x="0" y="0"/>
          <a:chExt cx="0" cy="0"/>
        </a:xfrm>
      </p:grpSpPr>
      <p:sp>
        <p:nvSpPr>
          <p:cNvPr id="633" name="Shape 63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800"/>
              <a:buFont typeface="Arial"/>
              <a:buNone/>
            </a:pPr>
            <a:r>
              <a:rPr lang="en" sz="2800" b="0" i="0" u="none" strike="noStrike" cap="none">
                <a:solidFill>
                  <a:schemeClr val="dk1"/>
                </a:solidFill>
                <a:latin typeface="Arial"/>
                <a:ea typeface="Arial"/>
                <a:cs typeface="Arial"/>
                <a:sym typeface="Arial"/>
              </a:rPr>
              <a:t>Model Training Method</a:t>
            </a:r>
            <a:endParaRPr sz="2800" b="0" i="0" u="none" strike="noStrike" cap="none">
              <a:solidFill>
                <a:schemeClr val="dk1"/>
              </a:solidFill>
              <a:latin typeface="Arial"/>
              <a:ea typeface="Arial"/>
              <a:cs typeface="Arial"/>
              <a:sym typeface="Arial"/>
            </a:endParaRPr>
          </a:p>
        </p:txBody>
      </p:sp>
      <p:sp>
        <p:nvSpPr>
          <p:cNvPr id="634" name="Shape 634"/>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p>
            <a:pPr marL="457200" marR="0" lvl="0" indent="-317500" algn="l" rtl="0">
              <a:lnSpc>
                <a:spcPct val="115000"/>
              </a:lnSpc>
              <a:spcBef>
                <a:spcPts val="0"/>
              </a:spcBef>
              <a:spcAft>
                <a:spcPts val="0"/>
              </a:spcAft>
              <a:buClr>
                <a:schemeClr val="dk2"/>
              </a:buClr>
              <a:buSzPts val="1400"/>
              <a:buFont typeface="Arial"/>
              <a:buChar char="●"/>
            </a:pPr>
            <a:r>
              <a:rPr lang="en" sz="1400" b="0" i="0" u="none" strike="noStrike" cap="none">
                <a:solidFill>
                  <a:schemeClr val="dk2"/>
                </a:solidFill>
                <a:latin typeface="Arial"/>
                <a:ea typeface="Arial"/>
                <a:cs typeface="Arial"/>
                <a:sym typeface="Arial"/>
              </a:rPr>
              <a:t>Cost Function</a:t>
            </a:r>
            <a:endParaRPr sz="1400" b="0" i="0" u="none" strike="noStrike" cap="none">
              <a:solidFill>
                <a:schemeClr val="dk2"/>
              </a:solidFill>
              <a:latin typeface="Arial"/>
              <a:ea typeface="Arial"/>
              <a:cs typeface="Arial"/>
              <a:sym typeface="Arial"/>
            </a:endParaRPr>
          </a:p>
          <a:p>
            <a:pPr marL="914400" marR="0" lvl="1" indent="-292100" algn="l" rtl="0">
              <a:lnSpc>
                <a:spcPct val="115000"/>
              </a:lnSpc>
              <a:spcBef>
                <a:spcPts val="0"/>
              </a:spcBef>
              <a:spcAft>
                <a:spcPts val="0"/>
              </a:spcAft>
              <a:buClr>
                <a:schemeClr val="dk2"/>
              </a:buClr>
              <a:buSzPts val="1000"/>
              <a:buFont typeface="Arial"/>
              <a:buChar char="○"/>
            </a:pPr>
            <a:r>
              <a:rPr lang="en" sz="1200" b="0" i="0" u="none" strike="noStrike" cap="none">
                <a:solidFill>
                  <a:schemeClr val="dk2"/>
                </a:solidFill>
                <a:latin typeface="Arial"/>
                <a:ea typeface="Arial"/>
                <a:cs typeface="Arial"/>
                <a:sym typeface="Arial"/>
              </a:rPr>
              <a:t>To train the classifier, cross entropy cost function is used to model the error (the difference the actual and the predicted value).</a:t>
            </a:r>
            <a:endParaRPr sz="1200" b="0" i="0" u="none" strike="noStrike" cap="none">
              <a:solidFill>
                <a:schemeClr val="dk2"/>
              </a:solidFill>
              <a:latin typeface="Arial"/>
              <a:ea typeface="Arial"/>
              <a:cs typeface="Arial"/>
              <a:sym typeface="Arial"/>
            </a:endParaRPr>
          </a:p>
          <a:p>
            <a:pPr marL="457200" marR="0" lvl="0" indent="-317500" algn="l" rtl="0">
              <a:lnSpc>
                <a:spcPct val="115000"/>
              </a:lnSpc>
              <a:spcBef>
                <a:spcPts val="0"/>
              </a:spcBef>
              <a:spcAft>
                <a:spcPts val="0"/>
              </a:spcAft>
              <a:buClr>
                <a:schemeClr val="dk2"/>
              </a:buClr>
              <a:buSzPts val="1400"/>
              <a:buFont typeface="Arial"/>
              <a:buChar char="●"/>
            </a:pPr>
            <a:r>
              <a:rPr lang="en" sz="1400" b="0" i="0" u="none" strike="noStrike" cap="none">
                <a:solidFill>
                  <a:schemeClr val="dk2"/>
                </a:solidFill>
                <a:latin typeface="Arial"/>
                <a:ea typeface="Arial"/>
                <a:cs typeface="Arial"/>
                <a:sym typeface="Arial"/>
              </a:rPr>
              <a:t>Backpropagation</a:t>
            </a:r>
            <a:endParaRPr sz="1400" b="0" i="0" u="none" strike="noStrike" cap="none">
              <a:solidFill>
                <a:schemeClr val="dk2"/>
              </a:solidFill>
              <a:latin typeface="Arial"/>
              <a:ea typeface="Arial"/>
              <a:cs typeface="Arial"/>
              <a:sym typeface="Arial"/>
            </a:endParaRPr>
          </a:p>
          <a:p>
            <a:pPr marL="914400" marR="0" lvl="1" indent="-292100" algn="l" rtl="0">
              <a:lnSpc>
                <a:spcPct val="115000"/>
              </a:lnSpc>
              <a:spcBef>
                <a:spcPts val="0"/>
              </a:spcBef>
              <a:spcAft>
                <a:spcPts val="0"/>
              </a:spcAft>
              <a:buClr>
                <a:schemeClr val="dk2"/>
              </a:buClr>
              <a:buSzPts val="1000"/>
              <a:buFont typeface="Arial"/>
              <a:buChar char="○"/>
            </a:pPr>
            <a:r>
              <a:rPr lang="en" sz="1200" b="0" i="0" u="none" strike="noStrike" cap="none">
                <a:solidFill>
                  <a:schemeClr val="dk2"/>
                </a:solidFill>
                <a:latin typeface="Arial"/>
                <a:ea typeface="Arial"/>
                <a:cs typeface="Arial"/>
                <a:sym typeface="Arial"/>
              </a:rPr>
              <a:t>As the sample data input into the model, the error is propagated backwards to change the weights of the specific neurons, specifically is to minus a learning rate multiplied by the partial derivative of the error with respect to the weight. </a:t>
            </a:r>
            <a:endParaRPr sz="1200" b="0" i="0" u="none" strike="noStrike" cap="none">
              <a:solidFill>
                <a:schemeClr val="dk2"/>
              </a:solidFill>
              <a:latin typeface="Arial"/>
              <a:ea typeface="Arial"/>
              <a:cs typeface="Arial"/>
              <a:sym typeface="Arial"/>
            </a:endParaRPr>
          </a:p>
          <a:p>
            <a:pPr marL="914400" marR="0" lvl="1" indent="-292100" algn="l" rtl="0">
              <a:lnSpc>
                <a:spcPct val="115000"/>
              </a:lnSpc>
              <a:spcBef>
                <a:spcPts val="0"/>
              </a:spcBef>
              <a:spcAft>
                <a:spcPts val="0"/>
              </a:spcAft>
              <a:buClr>
                <a:schemeClr val="dk2"/>
              </a:buClr>
              <a:buSzPts val="1000"/>
              <a:buFont typeface="Arial"/>
              <a:buChar char="○"/>
            </a:pPr>
            <a:r>
              <a:rPr lang="en" sz="1200" b="0" i="0" u="none" strike="noStrike" cap="none">
                <a:solidFill>
                  <a:schemeClr val="dk2"/>
                </a:solidFill>
                <a:latin typeface="Arial"/>
                <a:ea typeface="Arial"/>
                <a:cs typeface="Arial"/>
                <a:sym typeface="Arial"/>
              </a:rPr>
              <a:t>The prediction will converge to the actual as more data points is used to train the model.</a:t>
            </a:r>
            <a:endParaRPr sz="1200" b="0" i="0" u="none" strike="noStrike" cap="none">
              <a:solidFill>
                <a:schemeClr val="dk2"/>
              </a:solidFill>
              <a:latin typeface="Arial"/>
              <a:ea typeface="Arial"/>
              <a:cs typeface="Arial"/>
              <a:sym typeface="Arial"/>
            </a:endParaRPr>
          </a:p>
          <a:p>
            <a:pPr marL="0" marR="0" lvl="0" indent="0" algn="l" rtl="0">
              <a:lnSpc>
                <a:spcPct val="115000"/>
              </a:lnSpc>
              <a:spcBef>
                <a:spcPts val="1600"/>
              </a:spcBef>
              <a:spcAft>
                <a:spcPts val="1600"/>
              </a:spcAft>
              <a:buClr>
                <a:schemeClr val="dk2"/>
              </a:buClr>
              <a:buSzPts val="1800"/>
              <a:buFont typeface="Arial"/>
              <a:buNone/>
            </a:pPr>
            <a:endParaRPr sz="1800" b="0" i="0" u="none" strike="noStrike" cap="none">
              <a:solidFill>
                <a:schemeClr val="dk2"/>
              </a:solidFill>
              <a:latin typeface="Arial"/>
              <a:ea typeface="Arial"/>
              <a:cs typeface="Arial"/>
              <a:sym typeface="Arial"/>
            </a:endParaRPr>
          </a:p>
        </p:txBody>
      </p:sp>
      <p:sp>
        <p:nvSpPr>
          <p:cNvPr id="635" name="Shape 6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1000"/>
              <a:buFont typeface="Arial"/>
              <a:buNone/>
            </a:pPr>
            <a:fld id="{00000000-1234-1234-1234-123412341234}" type="slidenum">
              <a:rPr lang="en" sz="1000" b="0" i="0" u="none" strike="noStrike" cap="none">
                <a:solidFill>
                  <a:schemeClr val="dk2"/>
                </a:solidFill>
                <a:latin typeface="Arial"/>
                <a:ea typeface="Arial"/>
                <a:cs typeface="Arial"/>
                <a:sym typeface="Arial"/>
              </a:rPr>
              <a:t>61</a:t>
            </a:fld>
            <a:endParaRPr sz="1000" b="0" i="0" u="none" strike="noStrike" cap="none">
              <a:solidFill>
                <a:schemeClr val="dk2"/>
              </a:solidFill>
              <a:latin typeface="Arial"/>
              <a:ea typeface="Arial"/>
              <a:cs typeface="Arial"/>
              <a:sym typeface="Arial"/>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639"/>
        <p:cNvGrpSpPr/>
        <p:nvPr/>
      </p:nvGrpSpPr>
      <p:grpSpPr>
        <a:xfrm>
          <a:off x="0" y="0"/>
          <a:ext cx="0" cy="0"/>
          <a:chOff x="0" y="0"/>
          <a:chExt cx="0" cy="0"/>
        </a:xfrm>
      </p:grpSpPr>
      <p:sp>
        <p:nvSpPr>
          <p:cNvPr id="640" name="Shape 64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800"/>
              <a:buFont typeface="Arial"/>
              <a:buNone/>
            </a:pPr>
            <a:r>
              <a:rPr lang="en" sz="2800" b="0" i="0" u="none" strike="noStrike" cap="none">
                <a:solidFill>
                  <a:schemeClr val="dk1"/>
                </a:solidFill>
                <a:latin typeface="Arial"/>
                <a:ea typeface="Arial"/>
                <a:cs typeface="Arial"/>
                <a:sym typeface="Arial"/>
              </a:rPr>
              <a:t>Cross Entropy as the Cost Function</a:t>
            </a:r>
            <a:endParaRPr sz="2800" b="0" i="0" u="none" strike="noStrike" cap="none">
              <a:solidFill>
                <a:schemeClr val="dk1"/>
              </a:solidFill>
              <a:latin typeface="Arial"/>
              <a:ea typeface="Arial"/>
              <a:cs typeface="Arial"/>
              <a:sym typeface="Arial"/>
            </a:endParaRPr>
          </a:p>
        </p:txBody>
      </p:sp>
      <p:sp>
        <p:nvSpPr>
          <p:cNvPr id="641" name="Shape 641"/>
          <p:cNvSpPr txBox="1">
            <a:spLocks noGrp="1"/>
          </p:cNvSpPr>
          <p:nvPr>
            <p:ph type="body" idx="1"/>
          </p:nvPr>
        </p:nvSpPr>
        <p:spPr>
          <a:xfrm>
            <a:off x="311700" y="1136475"/>
            <a:ext cx="8520600" cy="3416400"/>
          </a:xfrm>
          <a:prstGeom prst="rect">
            <a:avLst/>
          </a:prstGeom>
          <a:noFill/>
          <a:ln>
            <a:noFill/>
          </a:ln>
        </p:spPr>
        <p:txBody>
          <a:bodyPr spcFirstLastPara="1" wrap="square" lIns="91425" tIns="91425" rIns="91425" bIns="91425" anchor="t" anchorCtr="0">
            <a:noAutofit/>
          </a:bodyPr>
          <a:lstStyle/>
          <a:p>
            <a:pPr marL="457200" marR="0" lvl="0" indent="-317500" algn="l" rtl="0">
              <a:lnSpc>
                <a:spcPct val="115000"/>
              </a:lnSpc>
              <a:spcBef>
                <a:spcPts val="0"/>
              </a:spcBef>
              <a:spcAft>
                <a:spcPts val="0"/>
              </a:spcAft>
              <a:buClr>
                <a:schemeClr val="dk2"/>
              </a:buClr>
              <a:buSzPts val="1400"/>
              <a:buFont typeface="Arial"/>
              <a:buChar char="●"/>
            </a:pPr>
            <a:r>
              <a:rPr lang="en" sz="1400" b="0" i="0" u="none" strike="noStrike" cap="none">
                <a:solidFill>
                  <a:schemeClr val="dk2"/>
                </a:solidFill>
                <a:latin typeface="Arial"/>
                <a:ea typeface="Arial"/>
                <a:cs typeface="Arial"/>
                <a:sym typeface="Arial"/>
              </a:rPr>
              <a:t>Distance Measure between f(x_i) and Labels</a:t>
            </a:r>
            <a:endParaRPr sz="1400" b="0" i="0" u="none" strike="noStrike" cap="none">
              <a:solidFill>
                <a:schemeClr val="dk2"/>
              </a:solidFill>
              <a:latin typeface="Arial"/>
              <a:ea typeface="Arial"/>
              <a:cs typeface="Arial"/>
              <a:sym typeface="Arial"/>
            </a:endParaRPr>
          </a:p>
        </p:txBody>
      </p:sp>
      <p:pic>
        <p:nvPicPr>
          <p:cNvPr id="642" name="Shape 642"/>
          <p:cNvPicPr preferRelativeResize="0"/>
          <p:nvPr/>
        </p:nvPicPr>
        <p:blipFill rotWithShape="1">
          <a:blip r:embed="rId3">
            <a:alphaModFix/>
          </a:blip>
          <a:srcRect/>
          <a:stretch/>
        </p:blipFill>
        <p:spPr>
          <a:xfrm>
            <a:off x="949725" y="1681851"/>
            <a:ext cx="3083550" cy="1025050"/>
          </a:xfrm>
          <a:prstGeom prst="rect">
            <a:avLst/>
          </a:prstGeom>
          <a:noFill/>
          <a:ln>
            <a:noFill/>
          </a:ln>
        </p:spPr>
      </p:pic>
      <p:pic>
        <p:nvPicPr>
          <p:cNvPr id="643" name="Shape 643"/>
          <p:cNvPicPr preferRelativeResize="0"/>
          <p:nvPr/>
        </p:nvPicPr>
        <p:blipFill rotWithShape="1">
          <a:blip r:embed="rId4">
            <a:alphaModFix/>
          </a:blip>
          <a:srcRect/>
          <a:stretch/>
        </p:blipFill>
        <p:spPr>
          <a:xfrm>
            <a:off x="4487625" y="2014203"/>
            <a:ext cx="3873475" cy="2417925"/>
          </a:xfrm>
          <a:prstGeom prst="rect">
            <a:avLst/>
          </a:prstGeom>
          <a:noFill/>
          <a:ln>
            <a:noFill/>
          </a:ln>
        </p:spPr>
      </p:pic>
      <p:sp>
        <p:nvSpPr>
          <p:cNvPr id="644" name="Shape 64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1000"/>
              <a:buFont typeface="Arial"/>
              <a:buNone/>
            </a:pPr>
            <a:fld id="{00000000-1234-1234-1234-123412341234}" type="slidenum">
              <a:rPr lang="en" sz="1000" b="0" i="0" u="none" strike="noStrike" cap="none">
                <a:solidFill>
                  <a:schemeClr val="dk2"/>
                </a:solidFill>
                <a:latin typeface="Arial"/>
                <a:ea typeface="Arial"/>
                <a:cs typeface="Arial"/>
                <a:sym typeface="Arial"/>
              </a:rPr>
              <a:t>62</a:t>
            </a:fld>
            <a:endParaRPr sz="1000" b="0" i="0" u="none" strike="noStrike" cap="none">
              <a:solidFill>
                <a:schemeClr val="dk2"/>
              </a:solidFill>
              <a:latin typeface="Arial"/>
              <a:ea typeface="Arial"/>
              <a:cs typeface="Arial"/>
              <a:sym typeface="Arial"/>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648"/>
        <p:cNvGrpSpPr/>
        <p:nvPr/>
      </p:nvGrpSpPr>
      <p:grpSpPr>
        <a:xfrm>
          <a:off x="0" y="0"/>
          <a:ext cx="0" cy="0"/>
          <a:chOff x="0" y="0"/>
          <a:chExt cx="0" cy="0"/>
        </a:xfrm>
      </p:grpSpPr>
      <p:sp>
        <p:nvSpPr>
          <p:cNvPr id="649" name="Shape 64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800"/>
              <a:buFont typeface="Arial"/>
              <a:buNone/>
            </a:pPr>
            <a:r>
              <a:rPr lang="en" sz="2800" b="0" i="0" u="none" strike="noStrike" cap="none">
                <a:solidFill>
                  <a:schemeClr val="dk1"/>
                </a:solidFill>
                <a:latin typeface="Arial"/>
                <a:ea typeface="Arial"/>
                <a:cs typeface="Arial"/>
                <a:sym typeface="Arial"/>
              </a:rPr>
              <a:t>Forward Propagation</a:t>
            </a:r>
            <a:endParaRPr sz="2800" b="0" i="0" u="none" strike="noStrike" cap="none">
              <a:solidFill>
                <a:schemeClr val="dk1"/>
              </a:solidFill>
              <a:latin typeface="Arial"/>
              <a:ea typeface="Arial"/>
              <a:cs typeface="Arial"/>
              <a:sym typeface="Arial"/>
            </a:endParaRPr>
          </a:p>
        </p:txBody>
      </p:sp>
      <p:pic>
        <p:nvPicPr>
          <p:cNvPr id="650" name="Shape 650"/>
          <p:cNvPicPr preferRelativeResize="0"/>
          <p:nvPr/>
        </p:nvPicPr>
        <p:blipFill rotWithShape="1">
          <a:blip r:embed="rId3">
            <a:alphaModFix/>
          </a:blip>
          <a:srcRect/>
          <a:stretch/>
        </p:blipFill>
        <p:spPr>
          <a:xfrm>
            <a:off x="435650" y="1162625"/>
            <a:ext cx="8396650" cy="3240799"/>
          </a:xfrm>
          <a:prstGeom prst="rect">
            <a:avLst/>
          </a:prstGeom>
          <a:noFill/>
          <a:ln>
            <a:noFill/>
          </a:ln>
        </p:spPr>
      </p:pic>
      <p:sp>
        <p:nvSpPr>
          <p:cNvPr id="651" name="Shape 65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1000"/>
              <a:buFont typeface="Arial"/>
              <a:buNone/>
            </a:pPr>
            <a:fld id="{00000000-1234-1234-1234-123412341234}" type="slidenum">
              <a:rPr lang="en" sz="1000" b="0" i="0" u="none" strike="noStrike" cap="none">
                <a:solidFill>
                  <a:schemeClr val="dk2"/>
                </a:solidFill>
                <a:latin typeface="Arial"/>
                <a:ea typeface="Arial"/>
                <a:cs typeface="Arial"/>
                <a:sym typeface="Arial"/>
              </a:rPr>
              <a:t>63</a:t>
            </a:fld>
            <a:endParaRPr sz="1000" b="0" i="0" u="none" strike="noStrike" cap="none">
              <a:solidFill>
                <a:schemeClr val="dk2"/>
              </a:solidFill>
              <a:latin typeface="Arial"/>
              <a:ea typeface="Arial"/>
              <a:cs typeface="Arial"/>
              <a:sym typeface="Arial"/>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655"/>
        <p:cNvGrpSpPr/>
        <p:nvPr/>
      </p:nvGrpSpPr>
      <p:grpSpPr>
        <a:xfrm>
          <a:off x="0" y="0"/>
          <a:ext cx="0" cy="0"/>
          <a:chOff x="0" y="0"/>
          <a:chExt cx="0" cy="0"/>
        </a:xfrm>
      </p:grpSpPr>
      <p:sp>
        <p:nvSpPr>
          <p:cNvPr id="656" name="Shape 65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800"/>
              <a:buFont typeface="Arial"/>
              <a:buNone/>
            </a:pPr>
            <a:r>
              <a:rPr lang="en" sz="2800" b="0" i="0" u="none" strike="noStrike" cap="none">
                <a:solidFill>
                  <a:schemeClr val="dk1"/>
                </a:solidFill>
                <a:latin typeface="Arial"/>
                <a:ea typeface="Arial"/>
                <a:cs typeface="Arial"/>
                <a:sym typeface="Arial"/>
              </a:rPr>
              <a:t>Backward Propagation</a:t>
            </a:r>
            <a:endParaRPr sz="2800" b="0" i="0" u="none" strike="noStrike" cap="none">
              <a:solidFill>
                <a:schemeClr val="dk1"/>
              </a:solidFill>
              <a:latin typeface="Arial"/>
              <a:ea typeface="Arial"/>
              <a:cs typeface="Arial"/>
              <a:sym typeface="Arial"/>
            </a:endParaRPr>
          </a:p>
        </p:txBody>
      </p:sp>
      <p:pic>
        <p:nvPicPr>
          <p:cNvPr id="657" name="Shape 657"/>
          <p:cNvPicPr preferRelativeResize="0"/>
          <p:nvPr/>
        </p:nvPicPr>
        <p:blipFill rotWithShape="1">
          <a:blip r:embed="rId3">
            <a:alphaModFix/>
          </a:blip>
          <a:srcRect/>
          <a:stretch/>
        </p:blipFill>
        <p:spPr>
          <a:xfrm>
            <a:off x="416150" y="1190425"/>
            <a:ext cx="8217201" cy="3354475"/>
          </a:xfrm>
          <a:prstGeom prst="rect">
            <a:avLst/>
          </a:prstGeom>
          <a:noFill/>
          <a:ln>
            <a:noFill/>
          </a:ln>
        </p:spPr>
      </p:pic>
      <p:sp>
        <p:nvSpPr>
          <p:cNvPr id="658" name="Shape 65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1000"/>
              <a:buFont typeface="Arial"/>
              <a:buNone/>
            </a:pPr>
            <a:fld id="{00000000-1234-1234-1234-123412341234}" type="slidenum">
              <a:rPr lang="en" sz="1000" b="0" i="0" u="none" strike="noStrike" cap="none">
                <a:solidFill>
                  <a:schemeClr val="dk2"/>
                </a:solidFill>
                <a:latin typeface="Arial"/>
                <a:ea typeface="Arial"/>
                <a:cs typeface="Arial"/>
                <a:sym typeface="Arial"/>
              </a:rPr>
              <a:t>64</a:t>
            </a:fld>
            <a:endParaRPr sz="1000" b="0" i="0" u="none" strike="noStrike" cap="none">
              <a:solidFill>
                <a:schemeClr val="dk2"/>
              </a:solidFill>
              <a:latin typeface="Arial"/>
              <a:ea typeface="Arial"/>
              <a:cs typeface="Arial"/>
              <a:sym typeface="Arial"/>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662"/>
        <p:cNvGrpSpPr/>
        <p:nvPr/>
      </p:nvGrpSpPr>
      <p:grpSpPr>
        <a:xfrm>
          <a:off x="0" y="0"/>
          <a:ext cx="0" cy="0"/>
          <a:chOff x="0" y="0"/>
          <a:chExt cx="0" cy="0"/>
        </a:xfrm>
      </p:grpSpPr>
      <p:sp>
        <p:nvSpPr>
          <p:cNvPr id="663" name="Shape 66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800"/>
              <a:buFont typeface="Arial"/>
              <a:buNone/>
            </a:pPr>
            <a:r>
              <a:rPr lang="en" sz="2800" b="0" i="0" u="none" strike="noStrike" cap="none">
                <a:solidFill>
                  <a:schemeClr val="dk1"/>
                </a:solidFill>
                <a:latin typeface="Arial"/>
                <a:ea typeface="Arial"/>
                <a:cs typeface="Arial"/>
                <a:sym typeface="Arial"/>
              </a:rPr>
              <a:t>An Example of Backpropagation</a:t>
            </a:r>
            <a:endParaRPr sz="2800" b="0" i="0" u="none" strike="noStrike" cap="none">
              <a:solidFill>
                <a:schemeClr val="dk1"/>
              </a:solidFill>
              <a:latin typeface="Arial"/>
              <a:ea typeface="Arial"/>
              <a:cs typeface="Arial"/>
              <a:sym typeface="Arial"/>
            </a:endParaRPr>
          </a:p>
        </p:txBody>
      </p:sp>
      <p:pic>
        <p:nvPicPr>
          <p:cNvPr id="664" name="Shape 664"/>
          <p:cNvPicPr preferRelativeResize="0"/>
          <p:nvPr/>
        </p:nvPicPr>
        <p:blipFill rotWithShape="1">
          <a:blip r:embed="rId3">
            <a:alphaModFix/>
          </a:blip>
          <a:srcRect/>
          <a:stretch/>
        </p:blipFill>
        <p:spPr>
          <a:xfrm>
            <a:off x="2213000" y="1017725"/>
            <a:ext cx="4971023" cy="3820975"/>
          </a:xfrm>
          <a:prstGeom prst="rect">
            <a:avLst/>
          </a:prstGeom>
          <a:noFill/>
          <a:ln>
            <a:noFill/>
          </a:ln>
        </p:spPr>
      </p:pic>
      <p:sp>
        <p:nvSpPr>
          <p:cNvPr id="665" name="Shape 66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1000"/>
              <a:buFont typeface="Arial"/>
              <a:buNone/>
            </a:pPr>
            <a:fld id="{00000000-1234-1234-1234-123412341234}" type="slidenum">
              <a:rPr lang="en" sz="1000" b="0" i="0" u="none" strike="noStrike" cap="none">
                <a:solidFill>
                  <a:schemeClr val="dk2"/>
                </a:solidFill>
                <a:latin typeface="Arial"/>
                <a:ea typeface="Arial"/>
                <a:cs typeface="Arial"/>
                <a:sym typeface="Arial"/>
              </a:rPr>
              <a:t>65</a:t>
            </a:fld>
            <a:endParaRPr sz="1000" b="0" i="0" u="none" strike="noStrike" cap="none">
              <a:solidFill>
                <a:schemeClr val="dk2"/>
              </a:solidFill>
              <a:latin typeface="Arial"/>
              <a:ea typeface="Arial"/>
              <a:cs typeface="Arial"/>
              <a:sym typeface="Arial"/>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669"/>
        <p:cNvGrpSpPr/>
        <p:nvPr/>
      </p:nvGrpSpPr>
      <p:grpSpPr>
        <a:xfrm>
          <a:off x="0" y="0"/>
          <a:ext cx="0" cy="0"/>
          <a:chOff x="0" y="0"/>
          <a:chExt cx="0" cy="0"/>
        </a:xfrm>
      </p:grpSpPr>
      <p:sp>
        <p:nvSpPr>
          <p:cNvPr id="670" name="Shape 67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800"/>
              <a:buFont typeface="Arial"/>
              <a:buNone/>
            </a:pPr>
            <a:r>
              <a:rPr lang="en" sz="2800" b="0" i="0" u="none" strike="noStrike" cap="none">
                <a:solidFill>
                  <a:schemeClr val="dk1"/>
                </a:solidFill>
                <a:latin typeface="Arial"/>
                <a:ea typeface="Arial"/>
                <a:cs typeface="Arial"/>
                <a:sym typeface="Arial"/>
              </a:rPr>
              <a:t>Model Validation</a:t>
            </a:r>
            <a:endParaRPr sz="2800" b="0" i="0" u="none" strike="noStrike" cap="none">
              <a:solidFill>
                <a:schemeClr val="dk1"/>
              </a:solidFill>
              <a:latin typeface="Arial"/>
              <a:ea typeface="Arial"/>
              <a:cs typeface="Arial"/>
              <a:sym typeface="Arial"/>
            </a:endParaRPr>
          </a:p>
        </p:txBody>
      </p:sp>
      <p:sp>
        <p:nvSpPr>
          <p:cNvPr id="671" name="Shape 67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p>
            <a:pPr marL="457200" marR="0" lvl="0" indent="-317500" algn="l" rtl="0">
              <a:lnSpc>
                <a:spcPct val="115000"/>
              </a:lnSpc>
              <a:spcBef>
                <a:spcPts val="0"/>
              </a:spcBef>
              <a:spcAft>
                <a:spcPts val="0"/>
              </a:spcAft>
              <a:buClr>
                <a:schemeClr val="dk2"/>
              </a:buClr>
              <a:buSzPts val="1400"/>
              <a:buFont typeface="Arial"/>
              <a:buChar char="●"/>
            </a:pPr>
            <a:r>
              <a:rPr lang="en" sz="1400" b="0" i="0" u="none" strike="noStrike" cap="none">
                <a:solidFill>
                  <a:schemeClr val="dk2"/>
                </a:solidFill>
                <a:latin typeface="Arial"/>
                <a:ea typeface="Arial"/>
                <a:cs typeface="Arial"/>
                <a:sym typeface="Arial"/>
              </a:rPr>
              <a:t>A portion of the data should be used as the validation data set to decide the hyper-parameters of the neuron network, for example, the number of neurons. </a:t>
            </a:r>
            <a:endParaRPr sz="1400" b="0" i="0" u="none" strike="noStrike" cap="none">
              <a:solidFill>
                <a:schemeClr val="dk2"/>
              </a:solidFill>
              <a:latin typeface="Arial"/>
              <a:ea typeface="Arial"/>
              <a:cs typeface="Arial"/>
              <a:sym typeface="Arial"/>
            </a:endParaRPr>
          </a:p>
          <a:p>
            <a:pPr marL="457200" marR="0" lvl="0" indent="-317500" algn="l" rtl="0">
              <a:lnSpc>
                <a:spcPct val="115000"/>
              </a:lnSpc>
              <a:spcBef>
                <a:spcPts val="0"/>
              </a:spcBef>
              <a:spcAft>
                <a:spcPts val="0"/>
              </a:spcAft>
              <a:buClr>
                <a:schemeClr val="dk2"/>
              </a:buClr>
              <a:buSzPts val="1400"/>
              <a:buFont typeface="Arial"/>
              <a:buChar char="●"/>
            </a:pPr>
            <a:r>
              <a:rPr lang="en" sz="1400" b="0" i="0" u="none" strike="noStrike" cap="none">
                <a:solidFill>
                  <a:schemeClr val="dk2"/>
                </a:solidFill>
                <a:latin typeface="Arial"/>
                <a:ea typeface="Arial"/>
                <a:cs typeface="Arial"/>
                <a:sym typeface="Arial"/>
              </a:rPr>
              <a:t>If adding or removing a factor doesn’t improve the performance of the model significantly, we may remove the factor to avoid overfitting. The potential criteria are E (Classification Error Rate), BIC (Bayesian Information Criteria), AIC (AKaike Information criteria), etc.</a:t>
            </a:r>
            <a:endParaRPr sz="1400" b="0" i="0" u="none" strike="noStrike" cap="none">
              <a:solidFill>
                <a:schemeClr val="dk2"/>
              </a:solidFill>
              <a:latin typeface="Arial"/>
              <a:ea typeface="Arial"/>
              <a:cs typeface="Arial"/>
              <a:sym typeface="Arial"/>
            </a:endParaRPr>
          </a:p>
        </p:txBody>
      </p:sp>
      <p:sp>
        <p:nvSpPr>
          <p:cNvPr id="672" name="Shape 67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1000"/>
              <a:buFont typeface="Arial"/>
              <a:buNone/>
            </a:pPr>
            <a:fld id="{00000000-1234-1234-1234-123412341234}" type="slidenum">
              <a:rPr lang="en" sz="1000" b="0" i="0" u="none" strike="noStrike" cap="none">
                <a:solidFill>
                  <a:schemeClr val="dk2"/>
                </a:solidFill>
                <a:latin typeface="Arial"/>
                <a:ea typeface="Arial"/>
                <a:cs typeface="Arial"/>
                <a:sym typeface="Arial"/>
              </a:rPr>
              <a:t>66</a:t>
            </a:fld>
            <a:endParaRPr sz="1000" b="0" i="0" u="none" strike="noStrike" cap="none">
              <a:solidFill>
                <a:schemeClr val="dk2"/>
              </a:solidFill>
              <a:latin typeface="Arial"/>
              <a:ea typeface="Arial"/>
              <a:cs typeface="Arial"/>
              <a:sym typeface="Arial"/>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676"/>
        <p:cNvGrpSpPr/>
        <p:nvPr/>
      </p:nvGrpSpPr>
      <p:grpSpPr>
        <a:xfrm>
          <a:off x="0" y="0"/>
          <a:ext cx="0" cy="0"/>
          <a:chOff x="0" y="0"/>
          <a:chExt cx="0" cy="0"/>
        </a:xfrm>
      </p:grpSpPr>
      <p:sp>
        <p:nvSpPr>
          <p:cNvPr id="677" name="Shape 67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800"/>
              <a:buFont typeface="Arial"/>
              <a:buNone/>
            </a:pPr>
            <a:r>
              <a:rPr lang="en" sz="2800" b="0" i="0" u="none" strike="noStrike" cap="none">
                <a:solidFill>
                  <a:schemeClr val="dk1"/>
                </a:solidFill>
                <a:latin typeface="Arial"/>
                <a:ea typeface="Arial"/>
                <a:cs typeface="Arial"/>
                <a:sym typeface="Arial"/>
              </a:rPr>
              <a:t>Feature Selection	</a:t>
            </a:r>
            <a:endParaRPr sz="2800" b="0" i="0" u="none" strike="noStrike" cap="none">
              <a:solidFill>
                <a:schemeClr val="dk1"/>
              </a:solidFill>
              <a:latin typeface="Arial"/>
              <a:ea typeface="Arial"/>
              <a:cs typeface="Arial"/>
              <a:sym typeface="Arial"/>
            </a:endParaRPr>
          </a:p>
        </p:txBody>
      </p:sp>
      <p:sp>
        <p:nvSpPr>
          <p:cNvPr id="678" name="Shape 67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1000"/>
              <a:buFont typeface="Arial"/>
              <a:buNone/>
            </a:pPr>
            <a:fld id="{00000000-1234-1234-1234-123412341234}" type="slidenum">
              <a:rPr lang="en" sz="1000" b="0" i="0" u="none" strike="noStrike" cap="none">
                <a:solidFill>
                  <a:schemeClr val="dk2"/>
                </a:solidFill>
                <a:latin typeface="Arial"/>
                <a:ea typeface="Arial"/>
                <a:cs typeface="Arial"/>
                <a:sym typeface="Arial"/>
              </a:rPr>
              <a:t>67</a:t>
            </a:fld>
            <a:endParaRPr sz="1000" b="0" i="0" u="none" strike="noStrike" cap="none">
              <a:solidFill>
                <a:schemeClr val="dk2"/>
              </a:solidFill>
              <a:latin typeface="Arial"/>
              <a:ea typeface="Arial"/>
              <a:cs typeface="Arial"/>
              <a:sym typeface="Arial"/>
            </a:endParaRPr>
          </a:p>
        </p:txBody>
      </p:sp>
      <p:pic>
        <p:nvPicPr>
          <p:cNvPr id="679" name="Shape 679"/>
          <p:cNvPicPr preferRelativeResize="0"/>
          <p:nvPr/>
        </p:nvPicPr>
        <p:blipFill rotWithShape="1">
          <a:blip r:embed="rId3">
            <a:alphaModFix/>
          </a:blip>
          <a:srcRect/>
          <a:stretch/>
        </p:blipFill>
        <p:spPr>
          <a:xfrm>
            <a:off x="304800" y="2103575"/>
            <a:ext cx="8293570" cy="1459200"/>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683"/>
        <p:cNvGrpSpPr/>
        <p:nvPr/>
      </p:nvGrpSpPr>
      <p:grpSpPr>
        <a:xfrm>
          <a:off x="0" y="0"/>
          <a:ext cx="0" cy="0"/>
          <a:chOff x="0" y="0"/>
          <a:chExt cx="0" cy="0"/>
        </a:xfrm>
      </p:grpSpPr>
      <p:sp>
        <p:nvSpPr>
          <p:cNvPr id="684" name="Shape 68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800"/>
              <a:buFont typeface="Arial"/>
              <a:buNone/>
            </a:pPr>
            <a:r>
              <a:rPr lang="en" sz="2800" b="0" i="0" u="none" strike="noStrike" cap="none">
                <a:solidFill>
                  <a:schemeClr val="dk1"/>
                </a:solidFill>
                <a:latin typeface="Arial"/>
                <a:ea typeface="Arial"/>
                <a:cs typeface="Arial"/>
                <a:sym typeface="Arial"/>
              </a:rPr>
              <a:t>Feature Selection</a:t>
            </a:r>
            <a:endParaRPr sz="28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800"/>
              <a:buFont typeface="Arial"/>
              <a:buNone/>
            </a:pPr>
            <a:endParaRPr sz="2800" b="0" i="0" u="none" strike="noStrike" cap="none">
              <a:solidFill>
                <a:schemeClr val="dk1"/>
              </a:solidFill>
              <a:latin typeface="Arial"/>
              <a:ea typeface="Arial"/>
              <a:cs typeface="Arial"/>
              <a:sym typeface="Arial"/>
            </a:endParaRPr>
          </a:p>
        </p:txBody>
      </p:sp>
      <p:sp>
        <p:nvSpPr>
          <p:cNvPr id="685" name="Shape 685"/>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p>
            <a:pPr marL="457200" marR="0" lvl="0" indent="-317500" algn="l" rtl="0">
              <a:lnSpc>
                <a:spcPct val="115000"/>
              </a:lnSpc>
              <a:spcBef>
                <a:spcPts val="0"/>
              </a:spcBef>
              <a:spcAft>
                <a:spcPts val="0"/>
              </a:spcAft>
              <a:buClr>
                <a:schemeClr val="dk2"/>
              </a:buClr>
              <a:buSzPts val="1400"/>
              <a:buFont typeface="Arial"/>
              <a:buAutoNum type="arabicPeriod"/>
            </a:pPr>
            <a:r>
              <a:rPr lang="en" sz="1400" b="0" i="0" u="none" strike="noStrike" cap="none">
                <a:solidFill>
                  <a:schemeClr val="dk2"/>
                </a:solidFill>
                <a:latin typeface="Arial"/>
                <a:ea typeface="Arial"/>
                <a:cs typeface="Arial"/>
                <a:sym typeface="Arial"/>
              </a:rPr>
              <a:t>Iteratively drop the features of the trained neural network, and assess the classification accuracy against the validation data set.</a:t>
            </a:r>
            <a:endParaRPr sz="1400" b="0" i="0" u="none" strike="noStrike" cap="none">
              <a:solidFill>
                <a:schemeClr val="dk2"/>
              </a:solidFill>
              <a:latin typeface="Arial"/>
              <a:ea typeface="Arial"/>
              <a:cs typeface="Arial"/>
              <a:sym typeface="Arial"/>
            </a:endParaRPr>
          </a:p>
          <a:p>
            <a:pPr marL="457200" marR="0" lvl="0" indent="-317500" algn="l" rtl="0">
              <a:lnSpc>
                <a:spcPct val="115000"/>
              </a:lnSpc>
              <a:spcBef>
                <a:spcPts val="0"/>
              </a:spcBef>
              <a:spcAft>
                <a:spcPts val="0"/>
              </a:spcAft>
              <a:buClr>
                <a:schemeClr val="dk2"/>
              </a:buClr>
              <a:buSzPts val="1400"/>
              <a:buFont typeface="Arial"/>
              <a:buAutoNum type="arabicPeriod"/>
            </a:pPr>
            <a:r>
              <a:rPr lang="en" sz="1400" b="0" i="0" u="none" strike="noStrike" cap="none">
                <a:solidFill>
                  <a:schemeClr val="dk2"/>
                </a:solidFill>
                <a:latin typeface="Arial"/>
                <a:ea typeface="Arial"/>
                <a:cs typeface="Arial"/>
                <a:sym typeface="Arial"/>
              </a:rPr>
              <a:t>Calculated the expected classification accuracy.</a:t>
            </a:r>
            <a:endParaRPr sz="1400" b="0" i="0" u="none" strike="noStrike" cap="none">
              <a:solidFill>
                <a:schemeClr val="dk2"/>
              </a:solidFill>
              <a:latin typeface="Arial"/>
              <a:ea typeface="Arial"/>
              <a:cs typeface="Arial"/>
              <a:sym typeface="Arial"/>
            </a:endParaRPr>
          </a:p>
          <a:p>
            <a:pPr marL="457200" marR="0" lvl="0" indent="-317500" algn="l" rtl="0">
              <a:lnSpc>
                <a:spcPct val="115000"/>
              </a:lnSpc>
              <a:spcBef>
                <a:spcPts val="0"/>
              </a:spcBef>
              <a:spcAft>
                <a:spcPts val="0"/>
              </a:spcAft>
              <a:buClr>
                <a:schemeClr val="dk2"/>
              </a:buClr>
              <a:buSzPts val="1400"/>
              <a:buFont typeface="Arial"/>
              <a:buAutoNum type="arabicPeriod"/>
            </a:pPr>
            <a:r>
              <a:rPr lang="en" sz="1400" b="0" i="0" u="none" strike="noStrike" cap="none">
                <a:solidFill>
                  <a:schemeClr val="dk2"/>
                </a:solidFill>
                <a:latin typeface="Arial"/>
                <a:ea typeface="Arial"/>
                <a:cs typeface="Arial"/>
                <a:sym typeface="Arial"/>
              </a:rPr>
              <a:t>Rank the features with their classification accuracy.</a:t>
            </a:r>
            <a:endParaRPr sz="1400" b="0" i="0" u="none" strike="noStrike" cap="none">
              <a:solidFill>
                <a:schemeClr val="dk2"/>
              </a:solidFill>
              <a:latin typeface="Arial"/>
              <a:ea typeface="Arial"/>
              <a:cs typeface="Arial"/>
              <a:sym typeface="Arial"/>
            </a:endParaRPr>
          </a:p>
          <a:p>
            <a:pPr marL="457200" marR="0" lvl="0" indent="-317500" algn="l" rtl="0">
              <a:lnSpc>
                <a:spcPct val="115000"/>
              </a:lnSpc>
              <a:spcBef>
                <a:spcPts val="0"/>
              </a:spcBef>
              <a:spcAft>
                <a:spcPts val="0"/>
              </a:spcAft>
              <a:buClr>
                <a:schemeClr val="dk2"/>
              </a:buClr>
              <a:buSzPts val="1400"/>
              <a:buFont typeface="Arial"/>
              <a:buAutoNum type="arabicPeriod"/>
            </a:pPr>
            <a:r>
              <a:rPr lang="en" sz="1400" b="0" i="0" u="none" strike="noStrike" cap="none">
                <a:solidFill>
                  <a:schemeClr val="dk2"/>
                </a:solidFill>
                <a:latin typeface="Arial"/>
                <a:ea typeface="Arial"/>
                <a:cs typeface="Arial"/>
                <a:sym typeface="Arial"/>
              </a:rPr>
              <a:t>Eliminate the least salient features according to the rank.</a:t>
            </a:r>
            <a:endParaRPr sz="1400" b="0" i="0" u="none" strike="noStrike" cap="none">
              <a:solidFill>
                <a:schemeClr val="dk2"/>
              </a:solidFill>
              <a:latin typeface="Arial"/>
              <a:ea typeface="Arial"/>
              <a:cs typeface="Arial"/>
              <a:sym typeface="Arial"/>
            </a:endParaRPr>
          </a:p>
          <a:p>
            <a:pPr marL="457200" marR="0" lvl="0" indent="-317500" algn="l" rtl="0">
              <a:lnSpc>
                <a:spcPct val="115000"/>
              </a:lnSpc>
              <a:spcBef>
                <a:spcPts val="0"/>
              </a:spcBef>
              <a:spcAft>
                <a:spcPts val="0"/>
              </a:spcAft>
              <a:buClr>
                <a:schemeClr val="dk2"/>
              </a:buClr>
              <a:buSzPts val="1400"/>
              <a:buFont typeface="Arial"/>
              <a:buAutoNum type="arabicPeriod"/>
            </a:pPr>
            <a:r>
              <a:rPr lang="en" sz="1400" b="0" i="0" u="none" strike="noStrike" cap="none">
                <a:solidFill>
                  <a:schemeClr val="dk2"/>
                </a:solidFill>
                <a:latin typeface="Arial"/>
                <a:ea typeface="Arial"/>
                <a:cs typeface="Arial"/>
                <a:sym typeface="Arial"/>
              </a:rPr>
              <a:t>Calculate the drop in classification accuracy \delta A. If \delta A is smaller than \delta A_0, then output the most parsimonious set of features, otherwise go back to step 4.</a:t>
            </a:r>
            <a:endParaRPr sz="1400" b="0" i="0" u="none" strike="noStrike" cap="none">
              <a:solidFill>
                <a:schemeClr val="dk2"/>
              </a:solidFill>
              <a:latin typeface="Arial"/>
              <a:ea typeface="Arial"/>
              <a:cs typeface="Arial"/>
              <a:sym typeface="Arial"/>
            </a:endParaRPr>
          </a:p>
        </p:txBody>
      </p:sp>
      <p:sp>
        <p:nvSpPr>
          <p:cNvPr id="686" name="Shape 68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1000"/>
              <a:buFont typeface="Arial"/>
              <a:buNone/>
            </a:pPr>
            <a:fld id="{00000000-1234-1234-1234-123412341234}" type="slidenum">
              <a:rPr lang="en" sz="1000" b="0" i="0" u="none" strike="noStrike" cap="none">
                <a:solidFill>
                  <a:schemeClr val="dk2"/>
                </a:solidFill>
                <a:latin typeface="Arial"/>
                <a:ea typeface="Arial"/>
                <a:cs typeface="Arial"/>
                <a:sym typeface="Arial"/>
              </a:rPr>
              <a:t>68</a:t>
            </a:fld>
            <a:endParaRPr sz="1000" b="0" i="0" u="none" strike="noStrike" cap="none">
              <a:solidFill>
                <a:schemeClr val="dk2"/>
              </a:solidFill>
              <a:latin typeface="Arial"/>
              <a:ea typeface="Arial"/>
              <a:cs typeface="Arial"/>
              <a:sym typeface="Arial"/>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690"/>
        <p:cNvGrpSpPr/>
        <p:nvPr/>
      </p:nvGrpSpPr>
      <p:grpSpPr>
        <a:xfrm>
          <a:off x="0" y="0"/>
          <a:ext cx="0" cy="0"/>
          <a:chOff x="0" y="0"/>
          <a:chExt cx="0" cy="0"/>
        </a:xfrm>
      </p:grpSpPr>
      <p:sp>
        <p:nvSpPr>
          <p:cNvPr id="691" name="Shape 69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800"/>
              <a:buFont typeface="Arial"/>
              <a:buNone/>
            </a:pPr>
            <a:r>
              <a:rPr lang="en" sz="2800" b="0" i="0" u="none" strike="noStrike" cap="none">
                <a:solidFill>
                  <a:schemeClr val="dk1"/>
                </a:solidFill>
                <a:latin typeface="Arial"/>
                <a:ea typeface="Arial"/>
                <a:cs typeface="Arial"/>
                <a:sym typeface="Arial"/>
              </a:rPr>
              <a:t>Error Rate during Feature Selection</a:t>
            </a:r>
            <a:endParaRPr sz="2800" b="0" i="0" u="none" strike="noStrike" cap="none">
              <a:solidFill>
                <a:schemeClr val="dk1"/>
              </a:solidFill>
              <a:latin typeface="Arial"/>
              <a:ea typeface="Arial"/>
              <a:cs typeface="Arial"/>
              <a:sym typeface="Arial"/>
            </a:endParaRPr>
          </a:p>
        </p:txBody>
      </p:sp>
      <p:sp>
        <p:nvSpPr>
          <p:cNvPr id="692" name="Shape 692"/>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p>
            <a:pPr marL="457200" marR="0" lvl="0" indent="-317500" algn="l" rtl="0">
              <a:lnSpc>
                <a:spcPct val="115000"/>
              </a:lnSpc>
              <a:spcBef>
                <a:spcPts val="0"/>
              </a:spcBef>
              <a:spcAft>
                <a:spcPts val="0"/>
              </a:spcAft>
              <a:buClr>
                <a:schemeClr val="dk2"/>
              </a:buClr>
              <a:buSzPts val="1400"/>
              <a:buFont typeface="Arial"/>
              <a:buChar char="●"/>
            </a:pPr>
            <a:r>
              <a:rPr lang="en" sz="1400" b="0" i="0" u="none" strike="noStrike" cap="none">
                <a:solidFill>
                  <a:schemeClr val="dk2"/>
                </a:solidFill>
                <a:latin typeface="Arial"/>
                <a:ea typeface="Arial"/>
                <a:cs typeface="Arial"/>
                <a:sym typeface="Arial"/>
              </a:rPr>
              <a:t>To avoid the issue of overfitting, the number of variables in the final model equals the minimum number of parameters that produces minimum error minus 1.</a:t>
            </a:r>
            <a:endParaRPr sz="1400" b="0" i="0" u="none" strike="noStrike" cap="none">
              <a:solidFill>
                <a:schemeClr val="dk2"/>
              </a:solidFill>
              <a:latin typeface="Arial"/>
              <a:ea typeface="Arial"/>
              <a:cs typeface="Arial"/>
              <a:sym typeface="Arial"/>
            </a:endParaRPr>
          </a:p>
        </p:txBody>
      </p:sp>
      <p:pic>
        <p:nvPicPr>
          <p:cNvPr id="693" name="Shape 693"/>
          <p:cNvPicPr preferRelativeResize="0"/>
          <p:nvPr/>
        </p:nvPicPr>
        <p:blipFill rotWithShape="1">
          <a:blip r:embed="rId3">
            <a:alphaModFix/>
          </a:blip>
          <a:srcRect/>
          <a:stretch/>
        </p:blipFill>
        <p:spPr>
          <a:xfrm>
            <a:off x="2605100" y="1738850"/>
            <a:ext cx="4244126" cy="3064225"/>
          </a:xfrm>
          <a:prstGeom prst="rect">
            <a:avLst/>
          </a:prstGeom>
          <a:noFill/>
          <a:ln>
            <a:noFill/>
          </a:ln>
        </p:spPr>
      </p:pic>
      <p:sp>
        <p:nvSpPr>
          <p:cNvPr id="694" name="Shape 69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1000"/>
              <a:buFont typeface="Arial"/>
              <a:buNone/>
            </a:pPr>
            <a:fld id="{00000000-1234-1234-1234-123412341234}" type="slidenum">
              <a:rPr lang="en" sz="1000" b="0" i="0" u="none" strike="noStrike" cap="none">
                <a:solidFill>
                  <a:schemeClr val="dk2"/>
                </a:solidFill>
                <a:latin typeface="Arial"/>
                <a:ea typeface="Arial"/>
                <a:cs typeface="Arial"/>
                <a:sym typeface="Arial"/>
              </a:rPr>
              <a:t>69</a:t>
            </a:fld>
            <a:endParaRPr sz="1000" b="0" i="0" u="none" strike="noStrike" cap="none">
              <a:solidFill>
                <a:schemeClr val="dk2"/>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Shape 117"/>
          <p:cNvSpPr txBox="1">
            <a:spLocks noGrp="1"/>
          </p:cNvSpPr>
          <p:nvPr>
            <p:ph type="body" idx="1"/>
          </p:nvPr>
        </p:nvSpPr>
        <p:spPr>
          <a:xfrm>
            <a:off x="311700" y="923875"/>
            <a:ext cx="8520600" cy="2460600"/>
          </a:xfrm>
          <a:prstGeom prst="rect">
            <a:avLst/>
          </a:prstGeom>
          <a:noFill/>
          <a:ln>
            <a:noFill/>
          </a:ln>
        </p:spPr>
        <p:txBody>
          <a:bodyPr spcFirstLastPara="1" wrap="square" lIns="91425" tIns="91425" rIns="91425" bIns="91425" anchor="t" anchorCtr="0">
            <a:noAutofit/>
          </a:bodyPr>
          <a:lstStyle/>
          <a:p>
            <a:pPr marL="0" marR="0" lvl="0" indent="0" algn="l" rtl="0">
              <a:lnSpc>
                <a:spcPct val="107916"/>
              </a:lnSpc>
              <a:spcBef>
                <a:spcPts val="0"/>
              </a:spcBef>
              <a:spcAft>
                <a:spcPts val="0"/>
              </a:spcAft>
              <a:buClr>
                <a:schemeClr val="dk2"/>
              </a:buClr>
              <a:buSzPts val="1800"/>
              <a:buFont typeface="Arial"/>
              <a:buNone/>
            </a:pPr>
            <a:r>
              <a:rPr lang="en" sz="3000" b="1" i="0" u="none" strike="noStrike" cap="none">
                <a:solidFill>
                  <a:schemeClr val="dk1"/>
                </a:solidFill>
                <a:latin typeface="Calibri"/>
                <a:ea typeface="Calibri"/>
                <a:cs typeface="Calibri"/>
                <a:sym typeface="Calibri"/>
              </a:rPr>
              <a:t>At each anchor point / milestone</a:t>
            </a:r>
            <a:r>
              <a:rPr lang="en" sz="2400" b="1" i="0" u="none" strike="noStrike" cap="none">
                <a:solidFill>
                  <a:schemeClr val="dk1"/>
                </a:solidFill>
                <a:latin typeface="Calibri"/>
                <a:ea typeface="Calibri"/>
                <a:cs typeface="Calibri"/>
                <a:sym typeface="Calibri"/>
              </a:rPr>
              <a:t> </a:t>
            </a:r>
            <a:r>
              <a:rPr lang="en" sz="1200" b="0" i="0" u="none" strike="noStrike" cap="none">
                <a:solidFill>
                  <a:schemeClr val="dk1"/>
                </a:solidFill>
                <a:latin typeface="Calibri"/>
                <a:ea typeface="Calibri"/>
                <a:cs typeface="Calibri"/>
                <a:sym typeface="Calibri"/>
              </a:rPr>
              <a:t>within the software development lifecycle, </a:t>
            </a:r>
            <a:endParaRPr sz="1200" b="0" i="0" u="none" strike="noStrike" cap="none">
              <a:solidFill>
                <a:schemeClr val="dk1"/>
              </a:solidFill>
              <a:latin typeface="Calibri"/>
              <a:ea typeface="Calibri"/>
              <a:cs typeface="Calibri"/>
              <a:sym typeface="Calibri"/>
            </a:endParaRPr>
          </a:p>
          <a:p>
            <a:pPr marL="0" marR="0" lvl="0" indent="0" algn="l" rtl="0">
              <a:lnSpc>
                <a:spcPct val="107916"/>
              </a:lnSpc>
              <a:spcBef>
                <a:spcPts val="800"/>
              </a:spcBef>
              <a:spcAft>
                <a:spcPts val="0"/>
              </a:spcAft>
              <a:buClr>
                <a:schemeClr val="dk2"/>
              </a:buClr>
              <a:buSzPts val="1800"/>
              <a:buFont typeface="Arial"/>
              <a:buNone/>
            </a:pPr>
            <a:r>
              <a:rPr lang="en" sz="3000" b="1" i="0" u="none" strike="noStrike" cap="none">
                <a:solidFill>
                  <a:schemeClr val="dk1"/>
                </a:solidFill>
                <a:latin typeface="Calibri"/>
                <a:ea typeface="Calibri"/>
                <a:cs typeface="Calibri"/>
                <a:sym typeface="Calibri"/>
              </a:rPr>
              <a:t>The system</a:t>
            </a:r>
            <a:r>
              <a:rPr lang="en" sz="2400" b="1" i="0" u="none" strike="noStrike" cap="none">
                <a:solidFill>
                  <a:schemeClr val="dk1"/>
                </a:solidFill>
                <a:latin typeface="Calibri"/>
                <a:ea typeface="Calibri"/>
                <a:cs typeface="Calibri"/>
                <a:sym typeface="Calibri"/>
              </a:rPr>
              <a:t> </a:t>
            </a:r>
            <a:endParaRPr sz="2400" b="1" i="0" u="none" strike="noStrike" cap="none">
              <a:solidFill>
                <a:schemeClr val="dk1"/>
              </a:solidFill>
              <a:latin typeface="Calibri"/>
              <a:ea typeface="Calibri"/>
              <a:cs typeface="Calibri"/>
              <a:sym typeface="Calibri"/>
            </a:endParaRPr>
          </a:p>
          <a:p>
            <a:pPr marL="457200" marR="0" lvl="0" indent="457200" algn="l" rtl="0">
              <a:lnSpc>
                <a:spcPct val="107916"/>
              </a:lnSpc>
              <a:spcBef>
                <a:spcPts val="800"/>
              </a:spcBef>
              <a:spcAft>
                <a:spcPts val="0"/>
              </a:spcAft>
              <a:buClr>
                <a:schemeClr val="dk2"/>
              </a:buClr>
              <a:buSzPts val="1800"/>
              <a:buFont typeface="Arial"/>
              <a:buNone/>
            </a:pPr>
            <a:r>
              <a:rPr lang="en" sz="3000" b="1" i="0" u="none" strike="noStrike" cap="none">
                <a:solidFill>
                  <a:schemeClr val="dk1"/>
                </a:solidFill>
                <a:latin typeface="Calibri"/>
                <a:ea typeface="Calibri"/>
                <a:cs typeface="Calibri"/>
                <a:sym typeface="Calibri"/>
              </a:rPr>
              <a:t>quantifies risks</a:t>
            </a:r>
            <a:r>
              <a:rPr lang="en" sz="2400" b="1" i="0" u="none" strike="noStrike" cap="none">
                <a:solidFill>
                  <a:schemeClr val="dk1"/>
                </a:solidFill>
                <a:latin typeface="Calibri"/>
                <a:ea typeface="Calibri"/>
                <a:cs typeface="Calibri"/>
                <a:sym typeface="Calibri"/>
              </a:rPr>
              <a:t> </a:t>
            </a:r>
            <a:r>
              <a:rPr lang="en" sz="1200" b="0" i="0" u="none" strike="noStrike" cap="none">
                <a:solidFill>
                  <a:schemeClr val="dk1"/>
                </a:solidFill>
                <a:latin typeface="Calibri"/>
                <a:ea typeface="Calibri"/>
                <a:cs typeface="Calibri"/>
                <a:sym typeface="Calibri"/>
              </a:rPr>
              <a:t>based on a set of criteria tracked from existing data source, </a:t>
            </a:r>
            <a:endParaRPr sz="1200" b="0" i="0" u="none" strike="noStrike" cap="none">
              <a:solidFill>
                <a:schemeClr val="dk1"/>
              </a:solidFill>
              <a:latin typeface="Calibri"/>
              <a:ea typeface="Calibri"/>
              <a:cs typeface="Calibri"/>
              <a:sym typeface="Calibri"/>
            </a:endParaRPr>
          </a:p>
          <a:p>
            <a:pPr marL="457200" marR="0" lvl="0" indent="0" algn="l" rtl="0">
              <a:lnSpc>
                <a:spcPct val="107916"/>
              </a:lnSpc>
              <a:spcBef>
                <a:spcPts val="800"/>
              </a:spcBef>
              <a:spcAft>
                <a:spcPts val="800"/>
              </a:spcAft>
              <a:buClr>
                <a:schemeClr val="dk1"/>
              </a:buClr>
              <a:buSzPts val="1100"/>
              <a:buFont typeface="Arial"/>
              <a:buNone/>
            </a:pPr>
            <a:r>
              <a:rPr lang="en" sz="1200" b="0" i="0" u="none" strike="noStrike" cap="none">
                <a:solidFill>
                  <a:schemeClr val="dk1"/>
                </a:solidFill>
                <a:latin typeface="Calibri"/>
                <a:ea typeface="Calibri"/>
                <a:cs typeface="Calibri"/>
                <a:sym typeface="Calibri"/>
              </a:rPr>
              <a:t>then	</a:t>
            </a:r>
            <a:r>
              <a:rPr lang="en" sz="3000" b="1" i="0" u="none" strike="noStrike" cap="none">
                <a:solidFill>
                  <a:schemeClr val="dk1"/>
                </a:solidFill>
                <a:latin typeface="Calibri"/>
                <a:ea typeface="Calibri"/>
                <a:cs typeface="Calibri"/>
                <a:sym typeface="Calibri"/>
              </a:rPr>
              <a:t>redirects to different tasks</a:t>
            </a:r>
            <a:r>
              <a:rPr lang="en" sz="2400" b="1" i="0" u="none" strike="noStrike" cap="none">
                <a:solidFill>
                  <a:schemeClr val="dk1"/>
                </a:solidFill>
                <a:latin typeface="Calibri"/>
                <a:ea typeface="Calibri"/>
                <a:cs typeface="Calibri"/>
                <a:sym typeface="Calibri"/>
              </a:rPr>
              <a:t> </a:t>
            </a:r>
            <a:r>
              <a:rPr lang="en" sz="1200" b="0" i="0" u="none" strike="noStrike" cap="none">
                <a:solidFill>
                  <a:schemeClr val="dk1"/>
                </a:solidFill>
                <a:latin typeface="Calibri"/>
                <a:ea typeface="Calibri"/>
                <a:cs typeface="Calibri"/>
                <a:sym typeface="Calibri"/>
              </a:rPr>
              <a:t>based on the potential risks.</a:t>
            </a:r>
            <a:endParaRPr sz="1200" b="0" i="0" u="none" strike="noStrike" cap="none">
              <a:solidFill>
                <a:schemeClr val="dk2"/>
              </a:solidFill>
              <a:latin typeface="Arial"/>
              <a:ea typeface="Arial"/>
              <a:cs typeface="Arial"/>
              <a:sym typeface="Arial"/>
            </a:endParaRPr>
          </a:p>
        </p:txBody>
      </p:sp>
      <p:sp>
        <p:nvSpPr>
          <p:cNvPr id="118" name="Shape 118"/>
          <p:cNvSpPr txBox="1">
            <a:spLocks noGrp="1"/>
          </p:cNvSpPr>
          <p:nvPr>
            <p:ph type="body" idx="1"/>
          </p:nvPr>
        </p:nvSpPr>
        <p:spPr>
          <a:xfrm>
            <a:off x="311700" y="3728075"/>
            <a:ext cx="8520600" cy="12213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dk2"/>
              </a:buClr>
              <a:buSzPts val="1800"/>
              <a:buFont typeface="Arial"/>
              <a:buNone/>
            </a:pPr>
            <a:r>
              <a:rPr lang="en" sz="1800" b="0" i="0" u="none" strike="noStrike" cap="none">
                <a:solidFill>
                  <a:schemeClr val="dk2"/>
                </a:solidFill>
                <a:latin typeface="Arial"/>
                <a:ea typeface="Arial"/>
                <a:cs typeface="Arial"/>
                <a:sym typeface="Arial"/>
              </a:rPr>
              <a:t>In order to present a concrete idea, current anchor point / milestone is set to </a:t>
            </a:r>
            <a:endParaRPr sz="1800" b="0" i="0" u="none" strike="noStrike" cap="none">
              <a:solidFill>
                <a:schemeClr val="dk2"/>
              </a:solidFill>
              <a:latin typeface="Arial"/>
              <a:ea typeface="Arial"/>
              <a:cs typeface="Arial"/>
              <a:sym typeface="Arial"/>
            </a:endParaRPr>
          </a:p>
          <a:p>
            <a:pPr marL="0" marR="0" lvl="0" indent="0" algn="ctr" rtl="0">
              <a:lnSpc>
                <a:spcPct val="100000"/>
              </a:lnSpc>
              <a:spcBef>
                <a:spcPts val="1000"/>
              </a:spcBef>
              <a:spcAft>
                <a:spcPts val="1000"/>
              </a:spcAft>
              <a:buClr>
                <a:schemeClr val="dk2"/>
              </a:buClr>
              <a:buSzPts val="1800"/>
              <a:buFont typeface="Arial"/>
              <a:buNone/>
            </a:pPr>
            <a:r>
              <a:rPr lang="en" sz="3000" b="1" i="0" u="none" strike="noStrike" cap="none">
                <a:solidFill>
                  <a:srgbClr val="000000"/>
                </a:solidFill>
                <a:latin typeface="Arial"/>
                <a:ea typeface="Arial"/>
                <a:cs typeface="Arial"/>
                <a:sym typeface="Arial"/>
              </a:rPr>
              <a:t>TR4</a:t>
            </a:r>
            <a:r>
              <a:rPr lang="en" sz="3000" b="0" i="0" u="none" strike="noStrike" cap="none">
                <a:solidFill>
                  <a:srgbClr val="000000"/>
                </a:solidFill>
                <a:latin typeface="Arial"/>
                <a:ea typeface="Arial"/>
                <a:cs typeface="Arial"/>
                <a:sym typeface="Arial"/>
              </a:rPr>
              <a:t> </a:t>
            </a:r>
            <a:endParaRPr sz="3000" b="0" i="0" u="none" strike="noStrike" cap="none">
              <a:solidFill>
                <a:srgbClr val="000000"/>
              </a:solidFill>
              <a:latin typeface="Arial"/>
              <a:ea typeface="Arial"/>
              <a:cs typeface="Arial"/>
              <a:sym typeface="Arial"/>
            </a:endParaRPr>
          </a:p>
        </p:txBody>
      </p:sp>
      <p:grpSp>
        <p:nvGrpSpPr>
          <p:cNvPr id="119" name="Shape 119"/>
          <p:cNvGrpSpPr/>
          <p:nvPr/>
        </p:nvGrpSpPr>
        <p:grpSpPr>
          <a:xfrm>
            <a:off x="3862349" y="4123281"/>
            <a:ext cx="327623" cy="276994"/>
            <a:chOff x="2217938" y="1197125"/>
            <a:chExt cx="707762" cy="703208"/>
          </a:xfrm>
        </p:grpSpPr>
        <p:sp>
          <p:nvSpPr>
            <p:cNvPr id="120" name="Shape 120"/>
            <p:cNvSpPr/>
            <p:nvPr/>
          </p:nvSpPr>
          <p:spPr>
            <a:xfrm>
              <a:off x="2228500" y="1197125"/>
              <a:ext cx="697200" cy="105600"/>
            </a:xfrm>
            <a:prstGeom prst="rect">
              <a:avLst/>
            </a:prstGeom>
            <a:solidFill>
              <a:srgbClr val="999999"/>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121" name="Shape 121"/>
            <p:cNvSpPr/>
            <p:nvPr/>
          </p:nvSpPr>
          <p:spPr>
            <a:xfrm rot="5400000">
              <a:off x="1922138" y="1498933"/>
              <a:ext cx="697200" cy="105600"/>
            </a:xfrm>
            <a:prstGeom prst="rect">
              <a:avLst/>
            </a:prstGeom>
            <a:solidFill>
              <a:srgbClr val="999999"/>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grpSp>
      <p:grpSp>
        <p:nvGrpSpPr>
          <p:cNvPr id="122" name="Shape 122"/>
          <p:cNvGrpSpPr/>
          <p:nvPr/>
        </p:nvGrpSpPr>
        <p:grpSpPr>
          <a:xfrm rot="10800000">
            <a:off x="4954127" y="4512770"/>
            <a:ext cx="327623" cy="276994"/>
            <a:chOff x="2217938" y="1197125"/>
            <a:chExt cx="707762" cy="703208"/>
          </a:xfrm>
        </p:grpSpPr>
        <p:sp>
          <p:nvSpPr>
            <p:cNvPr id="123" name="Shape 123"/>
            <p:cNvSpPr/>
            <p:nvPr/>
          </p:nvSpPr>
          <p:spPr>
            <a:xfrm>
              <a:off x="2228500" y="1197125"/>
              <a:ext cx="697200" cy="105600"/>
            </a:xfrm>
            <a:prstGeom prst="rect">
              <a:avLst/>
            </a:prstGeom>
            <a:solidFill>
              <a:srgbClr val="999999"/>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124" name="Shape 124"/>
            <p:cNvSpPr/>
            <p:nvPr/>
          </p:nvSpPr>
          <p:spPr>
            <a:xfrm rot="5400000">
              <a:off x="1922138" y="1498933"/>
              <a:ext cx="697200" cy="105600"/>
            </a:xfrm>
            <a:prstGeom prst="rect">
              <a:avLst/>
            </a:prstGeom>
            <a:solidFill>
              <a:srgbClr val="999999"/>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grpSp>
      <p:sp>
        <p:nvSpPr>
          <p:cNvPr id="125" name="Shape 125"/>
          <p:cNvSpPr txBox="1"/>
          <p:nvPr/>
        </p:nvSpPr>
        <p:spPr>
          <a:xfrm>
            <a:off x="3807375" y="2997890"/>
            <a:ext cx="1465500" cy="3447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600"/>
              <a:buFont typeface="Arial"/>
              <a:buNone/>
            </a:pPr>
            <a:r>
              <a:rPr lang="en" sz="9600" b="0" i="0" u="none" strike="noStrike" cap="none">
                <a:solidFill>
                  <a:srgbClr val="999999"/>
                </a:solidFill>
                <a:latin typeface="Arial"/>
                <a:ea typeface="Arial"/>
                <a:cs typeface="Arial"/>
                <a:sym typeface="Arial"/>
              </a:rPr>
              <a:t>...</a:t>
            </a:r>
            <a:endParaRPr sz="9600" b="0" i="0" u="none" strike="noStrike" cap="none">
              <a:solidFill>
                <a:srgbClr val="999999"/>
              </a:solidFill>
              <a:latin typeface="Arial"/>
              <a:ea typeface="Arial"/>
              <a:cs typeface="Arial"/>
              <a:sym typeface="Arial"/>
            </a:endParaRPr>
          </a:p>
        </p:txBody>
      </p:sp>
      <p:sp>
        <p:nvSpPr>
          <p:cNvPr id="126" name="Shape 1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1000"/>
              <a:buFont typeface="Arial"/>
              <a:buNone/>
            </a:pPr>
            <a:fld id="{00000000-1234-1234-1234-123412341234}" type="slidenum">
              <a:rPr lang="en" sz="1000" b="0" i="0" u="none" strike="noStrike" cap="none">
                <a:solidFill>
                  <a:schemeClr val="dk2"/>
                </a:solidFill>
                <a:latin typeface="Arial"/>
                <a:ea typeface="Arial"/>
                <a:cs typeface="Arial"/>
                <a:sym typeface="Arial"/>
              </a:rPr>
              <a:t>7</a:t>
            </a:fld>
            <a:endParaRPr sz="1000" b="0" i="0" u="none" strike="noStrike" cap="none">
              <a:solidFill>
                <a:schemeClr val="dk2"/>
              </a:solidFill>
              <a:latin typeface="Arial"/>
              <a:ea typeface="Arial"/>
              <a:cs typeface="Arial"/>
              <a:sym typeface="Arial"/>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sp>
        <p:nvSpPr>
          <p:cNvPr id="699" name="Shape 69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800"/>
              <a:buFont typeface="Arial"/>
              <a:buNone/>
            </a:pPr>
            <a:r>
              <a:rPr lang="en" sz="2800" b="0" i="0" u="none" strike="noStrike" cap="none">
                <a:solidFill>
                  <a:schemeClr val="dk1"/>
                </a:solidFill>
                <a:latin typeface="Arial"/>
                <a:ea typeface="Arial"/>
                <a:cs typeface="Arial"/>
                <a:sym typeface="Arial"/>
              </a:rPr>
              <a:t>Model Testing</a:t>
            </a:r>
            <a:endParaRPr sz="2800" b="0" i="0" u="none" strike="noStrike" cap="none">
              <a:solidFill>
                <a:schemeClr val="dk1"/>
              </a:solidFill>
              <a:latin typeface="Arial"/>
              <a:ea typeface="Arial"/>
              <a:cs typeface="Arial"/>
              <a:sym typeface="Arial"/>
            </a:endParaRPr>
          </a:p>
        </p:txBody>
      </p:sp>
      <p:sp>
        <p:nvSpPr>
          <p:cNvPr id="700" name="Shape 700"/>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p>
            <a:pPr marL="457200" marR="0" lvl="0" indent="-317500" algn="l" rtl="0">
              <a:lnSpc>
                <a:spcPct val="115000"/>
              </a:lnSpc>
              <a:spcBef>
                <a:spcPts val="0"/>
              </a:spcBef>
              <a:spcAft>
                <a:spcPts val="0"/>
              </a:spcAft>
              <a:buClr>
                <a:schemeClr val="dk2"/>
              </a:buClr>
              <a:buSzPts val="1400"/>
              <a:buFont typeface="Arial"/>
              <a:buChar char="●"/>
            </a:pPr>
            <a:r>
              <a:rPr lang="en" sz="1400" b="0" i="0" u="none" strike="noStrike" cap="none">
                <a:solidFill>
                  <a:schemeClr val="dk2"/>
                </a:solidFill>
                <a:latin typeface="Arial"/>
                <a:ea typeface="Arial"/>
                <a:cs typeface="Arial"/>
                <a:sym typeface="Arial"/>
              </a:rPr>
              <a:t>For this classification model, classification error is used to evaluate the estimation accuracy.</a:t>
            </a:r>
            <a:endParaRPr sz="1400" b="0" i="0" u="none" strike="noStrike" cap="none">
              <a:solidFill>
                <a:schemeClr val="dk2"/>
              </a:solidFill>
              <a:latin typeface="Arial"/>
              <a:ea typeface="Arial"/>
              <a:cs typeface="Arial"/>
              <a:sym typeface="Arial"/>
            </a:endParaRPr>
          </a:p>
          <a:p>
            <a:pPr marL="457200" marR="0" lvl="0" indent="-317500" algn="l" rtl="0">
              <a:lnSpc>
                <a:spcPct val="115000"/>
              </a:lnSpc>
              <a:spcBef>
                <a:spcPts val="0"/>
              </a:spcBef>
              <a:spcAft>
                <a:spcPts val="0"/>
              </a:spcAft>
              <a:buClr>
                <a:schemeClr val="dk2"/>
              </a:buClr>
              <a:buSzPts val="1400"/>
              <a:buFont typeface="Arial"/>
              <a:buChar char="●"/>
            </a:pPr>
            <a:r>
              <a:rPr lang="en" sz="1400" b="0" i="0" u="none" strike="noStrike" cap="none">
                <a:solidFill>
                  <a:schemeClr val="dk2"/>
                </a:solidFill>
                <a:latin typeface="Arial"/>
                <a:ea typeface="Arial"/>
                <a:cs typeface="Arial"/>
                <a:sym typeface="Arial"/>
              </a:rPr>
              <a:t>An independent set of data need to be used to test the estimation accuracy of the model.</a:t>
            </a:r>
            <a:endParaRPr sz="1400" b="0" i="0" u="none" strike="noStrike" cap="none">
              <a:solidFill>
                <a:schemeClr val="dk2"/>
              </a:solidFill>
              <a:latin typeface="Arial"/>
              <a:ea typeface="Arial"/>
              <a:cs typeface="Arial"/>
              <a:sym typeface="Arial"/>
            </a:endParaRPr>
          </a:p>
          <a:p>
            <a:pPr marL="457200" marR="0" lvl="0" indent="-317500" algn="l" rtl="0">
              <a:lnSpc>
                <a:spcPct val="115000"/>
              </a:lnSpc>
              <a:spcBef>
                <a:spcPts val="0"/>
              </a:spcBef>
              <a:spcAft>
                <a:spcPts val="0"/>
              </a:spcAft>
              <a:buClr>
                <a:schemeClr val="dk2"/>
              </a:buClr>
              <a:buSzPts val="1400"/>
              <a:buFont typeface="Arial"/>
              <a:buChar char="●"/>
            </a:pPr>
            <a:r>
              <a:rPr lang="en" sz="1400" b="0" i="0" u="none" strike="noStrike" cap="none">
                <a:solidFill>
                  <a:schemeClr val="dk2"/>
                </a:solidFill>
                <a:latin typeface="Arial"/>
                <a:ea typeface="Arial"/>
                <a:cs typeface="Arial"/>
                <a:sym typeface="Arial"/>
              </a:rPr>
              <a:t>Cross validation or bootstrap may also be used if no enough data points available for accuracy estimation.</a:t>
            </a:r>
            <a:endParaRPr sz="1400" b="0" i="0" u="none" strike="noStrike" cap="none">
              <a:solidFill>
                <a:schemeClr val="dk2"/>
              </a:solidFill>
              <a:latin typeface="Arial"/>
              <a:ea typeface="Arial"/>
              <a:cs typeface="Arial"/>
              <a:sym typeface="Arial"/>
            </a:endParaRPr>
          </a:p>
          <a:p>
            <a:pPr marL="457200" marR="0" lvl="0" indent="-317500" algn="l" rtl="0">
              <a:lnSpc>
                <a:spcPct val="115000"/>
              </a:lnSpc>
              <a:spcBef>
                <a:spcPts val="0"/>
              </a:spcBef>
              <a:spcAft>
                <a:spcPts val="0"/>
              </a:spcAft>
              <a:buClr>
                <a:schemeClr val="dk2"/>
              </a:buClr>
              <a:buSzPts val="1400"/>
              <a:buFont typeface="Arial"/>
              <a:buChar char="●"/>
            </a:pPr>
            <a:r>
              <a:rPr lang="en" sz="1400" b="0" i="0" u="none" strike="noStrike" cap="none">
                <a:solidFill>
                  <a:schemeClr val="dk2"/>
                </a:solidFill>
                <a:latin typeface="Arial"/>
                <a:ea typeface="Arial"/>
                <a:cs typeface="Arial"/>
                <a:sym typeface="Arial"/>
              </a:rPr>
              <a:t>Using bootstrap to resample from the data set to derive sampling distribution of accuracy criterion to estimate the confidence interval.</a:t>
            </a:r>
            <a:endParaRPr sz="1400" b="0" i="0" u="none" strike="noStrike" cap="none">
              <a:solidFill>
                <a:schemeClr val="dk2"/>
              </a:solidFill>
              <a:latin typeface="Arial"/>
              <a:ea typeface="Arial"/>
              <a:cs typeface="Arial"/>
              <a:sym typeface="Arial"/>
            </a:endParaRPr>
          </a:p>
          <a:p>
            <a:pPr marL="0" marR="0" lvl="0" indent="0" algn="l" rtl="0">
              <a:lnSpc>
                <a:spcPct val="115000"/>
              </a:lnSpc>
              <a:spcBef>
                <a:spcPts val="1600"/>
              </a:spcBef>
              <a:spcAft>
                <a:spcPts val="1600"/>
              </a:spcAft>
              <a:buClr>
                <a:schemeClr val="dk2"/>
              </a:buClr>
              <a:buSzPts val="1800"/>
              <a:buFont typeface="Arial"/>
              <a:buNone/>
            </a:pPr>
            <a:endParaRPr sz="1800" b="0" i="0" u="none" strike="noStrike" cap="none">
              <a:solidFill>
                <a:schemeClr val="dk2"/>
              </a:solidFill>
              <a:latin typeface="Arial"/>
              <a:ea typeface="Arial"/>
              <a:cs typeface="Arial"/>
              <a:sym typeface="Arial"/>
            </a:endParaRPr>
          </a:p>
        </p:txBody>
      </p:sp>
      <p:sp>
        <p:nvSpPr>
          <p:cNvPr id="701" name="Shape 70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1000"/>
              <a:buFont typeface="Arial"/>
              <a:buNone/>
            </a:pPr>
            <a:fld id="{00000000-1234-1234-1234-123412341234}" type="slidenum">
              <a:rPr lang="en" sz="1000" b="0" i="0" u="none" strike="noStrike" cap="none">
                <a:solidFill>
                  <a:schemeClr val="dk2"/>
                </a:solidFill>
                <a:latin typeface="Arial"/>
                <a:ea typeface="Arial"/>
                <a:cs typeface="Arial"/>
                <a:sym typeface="Arial"/>
              </a:rPr>
              <a:t>70</a:t>
            </a:fld>
            <a:endParaRPr sz="1000" b="0" i="0" u="none" strike="noStrike" cap="none">
              <a:solidFill>
                <a:schemeClr val="dk2"/>
              </a:solidFill>
              <a:latin typeface="Arial"/>
              <a:ea typeface="Arial"/>
              <a:cs typeface="Arial"/>
              <a:sym typeface="Arial"/>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705"/>
        <p:cNvGrpSpPr/>
        <p:nvPr/>
      </p:nvGrpSpPr>
      <p:grpSpPr>
        <a:xfrm>
          <a:off x="0" y="0"/>
          <a:ext cx="0" cy="0"/>
          <a:chOff x="0" y="0"/>
          <a:chExt cx="0" cy="0"/>
        </a:xfrm>
      </p:grpSpPr>
      <p:sp>
        <p:nvSpPr>
          <p:cNvPr id="706" name="Shape 70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800"/>
              <a:buFont typeface="Arial"/>
              <a:buNone/>
            </a:pPr>
            <a:r>
              <a:rPr lang="en" sz="2800" b="0" i="0" u="none" strike="noStrike" cap="none">
                <a:solidFill>
                  <a:schemeClr val="dk1"/>
                </a:solidFill>
                <a:latin typeface="Arial"/>
                <a:ea typeface="Arial"/>
                <a:cs typeface="Arial"/>
                <a:sym typeface="Arial"/>
              </a:rPr>
              <a:t>Estimation of Accuracy Confidence by Bootstrapping</a:t>
            </a:r>
            <a:endParaRPr sz="2800" b="0" i="0" u="none" strike="noStrike" cap="none">
              <a:solidFill>
                <a:schemeClr val="dk1"/>
              </a:solidFill>
              <a:latin typeface="Arial"/>
              <a:ea typeface="Arial"/>
              <a:cs typeface="Arial"/>
              <a:sym typeface="Arial"/>
            </a:endParaRPr>
          </a:p>
        </p:txBody>
      </p:sp>
      <p:sp>
        <p:nvSpPr>
          <p:cNvPr id="707" name="Shape 70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p>
            <a:pPr marL="457200" marR="0" lvl="0" indent="-317500" algn="l" rtl="0">
              <a:lnSpc>
                <a:spcPct val="115000"/>
              </a:lnSpc>
              <a:spcBef>
                <a:spcPts val="0"/>
              </a:spcBef>
              <a:spcAft>
                <a:spcPts val="0"/>
              </a:spcAft>
              <a:buClr>
                <a:schemeClr val="dk2"/>
              </a:buClr>
              <a:buSzPts val="1400"/>
              <a:buFont typeface="Arial"/>
              <a:buChar char="●"/>
            </a:pPr>
            <a:r>
              <a:rPr lang="en" sz="1400" b="0" i="0" u="none" strike="noStrike" cap="none">
                <a:solidFill>
                  <a:schemeClr val="dk2"/>
                </a:solidFill>
                <a:latin typeface="Arial"/>
                <a:ea typeface="Arial"/>
                <a:cs typeface="Arial"/>
                <a:sym typeface="Arial"/>
              </a:rPr>
              <a:t>After 1000 (or other large number) runs of resampling from the data set, the distribution of classification accuracy can be approximated by sampling distribution.</a:t>
            </a:r>
            <a:endParaRPr sz="1400" b="0" i="0" u="none" strike="noStrike" cap="none">
              <a:solidFill>
                <a:schemeClr val="dk2"/>
              </a:solidFill>
              <a:latin typeface="Arial"/>
              <a:ea typeface="Arial"/>
              <a:cs typeface="Arial"/>
              <a:sym typeface="Arial"/>
            </a:endParaRPr>
          </a:p>
          <a:p>
            <a:pPr marL="457200" marR="0" lvl="0" indent="-317500" algn="l" rtl="0">
              <a:lnSpc>
                <a:spcPct val="115000"/>
              </a:lnSpc>
              <a:spcBef>
                <a:spcPts val="0"/>
              </a:spcBef>
              <a:spcAft>
                <a:spcPts val="0"/>
              </a:spcAft>
              <a:buClr>
                <a:schemeClr val="dk2"/>
              </a:buClr>
              <a:buSzPts val="1400"/>
              <a:buFont typeface="Arial"/>
              <a:buChar char="●"/>
            </a:pPr>
            <a:r>
              <a:rPr lang="en" sz="1400" b="0" i="0" u="none" strike="noStrike" cap="none">
                <a:solidFill>
                  <a:schemeClr val="dk2"/>
                </a:solidFill>
                <a:latin typeface="Arial"/>
                <a:ea typeface="Arial"/>
                <a:cs typeface="Arial"/>
                <a:sym typeface="Arial"/>
              </a:rPr>
              <a:t>The confidence interval of classification error rate can be estimated.</a:t>
            </a:r>
            <a:endParaRPr sz="1400" b="0" i="0" u="none" strike="noStrike" cap="none">
              <a:solidFill>
                <a:schemeClr val="dk2"/>
              </a:solidFill>
              <a:latin typeface="Arial"/>
              <a:ea typeface="Arial"/>
              <a:cs typeface="Arial"/>
              <a:sym typeface="Arial"/>
            </a:endParaRPr>
          </a:p>
        </p:txBody>
      </p:sp>
      <p:pic>
        <p:nvPicPr>
          <p:cNvPr id="708" name="Shape 708"/>
          <p:cNvPicPr preferRelativeResize="0"/>
          <p:nvPr/>
        </p:nvPicPr>
        <p:blipFill rotWithShape="1">
          <a:blip r:embed="rId3">
            <a:alphaModFix/>
          </a:blip>
          <a:srcRect/>
          <a:stretch/>
        </p:blipFill>
        <p:spPr>
          <a:xfrm>
            <a:off x="3047100" y="2040125"/>
            <a:ext cx="3541926" cy="2656424"/>
          </a:xfrm>
          <a:prstGeom prst="rect">
            <a:avLst/>
          </a:prstGeom>
          <a:noFill/>
          <a:ln>
            <a:noFill/>
          </a:ln>
        </p:spPr>
      </p:pic>
      <p:sp>
        <p:nvSpPr>
          <p:cNvPr id="709" name="Shape 70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1000"/>
              <a:buFont typeface="Arial"/>
              <a:buNone/>
            </a:pPr>
            <a:fld id="{00000000-1234-1234-1234-123412341234}" type="slidenum">
              <a:rPr lang="en" sz="1000" b="0" i="0" u="none" strike="noStrike" cap="none">
                <a:solidFill>
                  <a:schemeClr val="dk2"/>
                </a:solidFill>
                <a:latin typeface="Arial"/>
                <a:ea typeface="Arial"/>
                <a:cs typeface="Arial"/>
                <a:sym typeface="Arial"/>
              </a:rPr>
              <a:t>71</a:t>
            </a:fld>
            <a:endParaRPr sz="1000" b="0" i="0" u="none" strike="noStrike" cap="none">
              <a:solidFill>
                <a:schemeClr val="dk2"/>
              </a:solidFill>
              <a:latin typeface="Arial"/>
              <a:ea typeface="Arial"/>
              <a:cs typeface="Arial"/>
              <a:sym typeface="Arial"/>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Shape 713"/>
        <p:cNvGrpSpPr/>
        <p:nvPr/>
      </p:nvGrpSpPr>
      <p:grpSpPr>
        <a:xfrm>
          <a:off x="0" y="0"/>
          <a:ext cx="0" cy="0"/>
          <a:chOff x="0" y="0"/>
          <a:chExt cx="0" cy="0"/>
        </a:xfrm>
      </p:grpSpPr>
      <p:sp>
        <p:nvSpPr>
          <p:cNvPr id="714" name="Shape 71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800"/>
              <a:buFont typeface="Arial"/>
              <a:buNone/>
            </a:pPr>
            <a:r>
              <a:rPr lang="en" sz="2800" b="0" i="0" u="none" strike="noStrike" cap="none">
                <a:solidFill>
                  <a:schemeClr val="dk1"/>
                </a:solidFill>
                <a:latin typeface="Arial"/>
                <a:ea typeface="Arial"/>
                <a:cs typeface="Arial"/>
                <a:sym typeface="Arial"/>
              </a:rPr>
              <a:t>SQAaaS - Multi Metric View</a:t>
            </a:r>
            <a:endParaRPr sz="2800" b="0" i="0" u="none" strike="noStrike" cap="none">
              <a:solidFill>
                <a:schemeClr val="dk1"/>
              </a:solidFill>
              <a:latin typeface="Arial"/>
              <a:ea typeface="Arial"/>
              <a:cs typeface="Arial"/>
              <a:sym typeface="Arial"/>
            </a:endParaRPr>
          </a:p>
        </p:txBody>
      </p:sp>
      <p:pic>
        <p:nvPicPr>
          <p:cNvPr id="715" name="Shape 715"/>
          <p:cNvPicPr preferRelativeResize="0"/>
          <p:nvPr/>
        </p:nvPicPr>
        <p:blipFill rotWithShape="1">
          <a:blip r:embed="rId3">
            <a:alphaModFix/>
          </a:blip>
          <a:srcRect b="19138"/>
          <a:stretch/>
        </p:blipFill>
        <p:spPr>
          <a:xfrm>
            <a:off x="311700" y="1017725"/>
            <a:ext cx="4914925" cy="2366230"/>
          </a:xfrm>
          <a:prstGeom prst="rect">
            <a:avLst/>
          </a:prstGeom>
          <a:noFill/>
          <a:ln>
            <a:noFill/>
          </a:ln>
        </p:spPr>
      </p:pic>
      <p:pic>
        <p:nvPicPr>
          <p:cNvPr id="716" name="Shape 716"/>
          <p:cNvPicPr preferRelativeResize="0"/>
          <p:nvPr/>
        </p:nvPicPr>
        <p:blipFill rotWithShape="1">
          <a:blip r:embed="rId4">
            <a:alphaModFix/>
          </a:blip>
          <a:srcRect b="19113"/>
          <a:stretch/>
        </p:blipFill>
        <p:spPr>
          <a:xfrm>
            <a:off x="3917375" y="2481500"/>
            <a:ext cx="4914925" cy="2366999"/>
          </a:xfrm>
          <a:prstGeom prst="rect">
            <a:avLst/>
          </a:prstGeom>
          <a:noFill/>
          <a:ln>
            <a:noFill/>
          </a:ln>
        </p:spPr>
      </p:pic>
      <p:sp>
        <p:nvSpPr>
          <p:cNvPr id="717" name="Shape 717"/>
          <p:cNvSpPr txBox="1"/>
          <p:nvPr/>
        </p:nvSpPr>
        <p:spPr>
          <a:xfrm>
            <a:off x="5226625" y="1017725"/>
            <a:ext cx="3544200" cy="1464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Two metrics:</a:t>
            </a:r>
            <a:endParaRPr sz="1400" b="0" i="0" u="none" strike="noStrike" cap="none">
              <a:solidFill>
                <a:srgbClr val="000000"/>
              </a:solidFill>
              <a:latin typeface="Arial"/>
              <a:ea typeface="Arial"/>
              <a:cs typeface="Arial"/>
              <a:sym typeface="Arial"/>
            </a:endParaRPr>
          </a:p>
          <a:p>
            <a:pPr marL="457200" marR="0" lvl="0" indent="-317500" algn="l" rtl="0">
              <a:lnSpc>
                <a:spcPct val="100000"/>
              </a:lnSpc>
              <a:spcBef>
                <a:spcPts val="0"/>
              </a:spcBef>
              <a:spcAft>
                <a:spcPts val="0"/>
              </a:spcAft>
              <a:buClr>
                <a:srgbClr val="000000"/>
              </a:buClr>
              <a:buSzPts val="1400"/>
              <a:buFont typeface="Arial"/>
              <a:buChar char="●"/>
            </a:pPr>
            <a:r>
              <a:rPr lang="en" sz="1400" b="0" i="0" u="none" strike="noStrike" cap="none">
                <a:solidFill>
                  <a:srgbClr val="000000"/>
                </a:solidFill>
                <a:latin typeface="Arial"/>
                <a:ea typeface="Arial"/>
                <a:cs typeface="Arial"/>
                <a:sym typeface="Arial"/>
              </a:rPr>
              <a:t>Security Vulnerabilities</a:t>
            </a:r>
            <a:endParaRPr sz="1400" b="0" i="0" u="none" strike="noStrike" cap="none">
              <a:solidFill>
                <a:srgbClr val="000000"/>
              </a:solidFill>
              <a:latin typeface="Arial"/>
              <a:ea typeface="Arial"/>
              <a:cs typeface="Arial"/>
              <a:sym typeface="Arial"/>
            </a:endParaRPr>
          </a:p>
          <a:p>
            <a:pPr marL="457200" marR="0" lvl="0" indent="-317500" algn="l" rtl="0">
              <a:lnSpc>
                <a:spcPct val="100000"/>
              </a:lnSpc>
              <a:spcBef>
                <a:spcPts val="0"/>
              </a:spcBef>
              <a:spcAft>
                <a:spcPts val="0"/>
              </a:spcAft>
              <a:buClr>
                <a:srgbClr val="000000"/>
              </a:buClr>
              <a:buSzPts val="1400"/>
              <a:buFont typeface="Arial"/>
              <a:buChar char="●"/>
            </a:pPr>
            <a:r>
              <a:rPr lang="en" sz="1400" b="0" i="0" u="none" strike="noStrike" cap="none">
                <a:solidFill>
                  <a:srgbClr val="000000"/>
                </a:solidFill>
                <a:latin typeface="Arial"/>
                <a:ea typeface="Arial"/>
                <a:cs typeface="Arial"/>
                <a:sym typeface="Arial"/>
              </a:rPr>
              <a:t>Code Smells</a:t>
            </a:r>
            <a:endParaRPr sz="1400" b="0" i="0" u="none" strike="noStrike" cap="none">
              <a:solidFill>
                <a:srgbClr val="000000"/>
              </a:solidFill>
              <a:latin typeface="Arial"/>
              <a:ea typeface="Arial"/>
              <a:cs typeface="Arial"/>
              <a:sym typeface="Arial"/>
            </a:endParaRPr>
          </a:p>
        </p:txBody>
      </p:sp>
      <p:sp>
        <p:nvSpPr>
          <p:cNvPr id="718" name="Shape 718"/>
          <p:cNvSpPr txBox="1"/>
          <p:nvPr/>
        </p:nvSpPr>
        <p:spPr>
          <a:xfrm>
            <a:off x="311700" y="3383950"/>
            <a:ext cx="3605700" cy="1464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How multiple quality attributes co-evolve?</a:t>
            </a:r>
            <a:endParaRPr sz="1400" b="0" i="0" u="none" strike="noStrike" cap="none">
              <a:solidFill>
                <a:srgbClr val="000000"/>
              </a:solidFill>
              <a:latin typeface="Arial"/>
              <a:ea typeface="Arial"/>
              <a:cs typeface="Arial"/>
              <a:sym typeface="Arial"/>
            </a:endParaRPr>
          </a:p>
        </p:txBody>
      </p:sp>
      <p:sp>
        <p:nvSpPr>
          <p:cNvPr id="719" name="Shape 71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1000"/>
              <a:buFont typeface="Arial"/>
              <a:buNone/>
            </a:pPr>
            <a:fld id="{00000000-1234-1234-1234-123412341234}" type="slidenum">
              <a:rPr lang="en" sz="1000" b="0" i="0" u="none" strike="noStrike" cap="none">
                <a:solidFill>
                  <a:schemeClr val="dk2"/>
                </a:solidFill>
                <a:latin typeface="Arial"/>
                <a:ea typeface="Arial"/>
                <a:cs typeface="Arial"/>
                <a:sym typeface="Arial"/>
              </a:rPr>
              <a:t>72</a:t>
            </a:fld>
            <a:endParaRPr sz="1000" b="0" i="0" u="none" strike="noStrike" cap="none">
              <a:solidFill>
                <a:schemeClr val="dk2"/>
              </a:solidFill>
              <a:latin typeface="Arial"/>
              <a:ea typeface="Arial"/>
              <a:cs typeface="Arial"/>
              <a:sym typeface="Arial"/>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Shape 723"/>
        <p:cNvGrpSpPr/>
        <p:nvPr/>
      </p:nvGrpSpPr>
      <p:grpSpPr>
        <a:xfrm>
          <a:off x="0" y="0"/>
          <a:ext cx="0" cy="0"/>
          <a:chOff x="0" y="0"/>
          <a:chExt cx="0" cy="0"/>
        </a:xfrm>
      </p:grpSpPr>
      <p:sp>
        <p:nvSpPr>
          <p:cNvPr id="724" name="Shape 72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800"/>
              <a:buFont typeface="Arial"/>
              <a:buNone/>
            </a:pPr>
            <a:r>
              <a:rPr lang="en" sz="2800" b="0" i="0" u="none" strike="noStrike" cap="none">
                <a:solidFill>
                  <a:schemeClr val="dk1"/>
                </a:solidFill>
                <a:latin typeface="Arial"/>
                <a:ea typeface="Arial"/>
                <a:cs typeface="Arial"/>
                <a:sym typeface="Arial"/>
              </a:rPr>
              <a:t>Coevolution of multiple quality attributes</a:t>
            </a:r>
            <a:endParaRPr sz="2800" b="0" i="0" u="none" strike="noStrike" cap="none">
              <a:solidFill>
                <a:schemeClr val="dk1"/>
              </a:solidFill>
              <a:latin typeface="Arial"/>
              <a:ea typeface="Arial"/>
              <a:cs typeface="Arial"/>
              <a:sym typeface="Arial"/>
            </a:endParaRPr>
          </a:p>
        </p:txBody>
      </p:sp>
      <p:sp>
        <p:nvSpPr>
          <p:cNvPr id="725" name="Shape 725"/>
          <p:cNvSpPr txBox="1"/>
          <p:nvPr/>
        </p:nvSpPr>
        <p:spPr>
          <a:xfrm>
            <a:off x="5226625" y="1017725"/>
            <a:ext cx="3605700" cy="1408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726" name="Shape 726"/>
          <p:cNvPicPr preferRelativeResize="0"/>
          <p:nvPr/>
        </p:nvPicPr>
        <p:blipFill rotWithShape="1">
          <a:blip r:embed="rId3">
            <a:alphaModFix/>
          </a:blip>
          <a:srcRect/>
          <a:stretch/>
        </p:blipFill>
        <p:spPr>
          <a:xfrm>
            <a:off x="3242509" y="1152475"/>
            <a:ext cx="5589817" cy="3842999"/>
          </a:xfrm>
          <a:prstGeom prst="rect">
            <a:avLst/>
          </a:prstGeom>
          <a:noFill/>
          <a:ln>
            <a:noFill/>
          </a:ln>
        </p:spPr>
      </p:pic>
      <p:sp>
        <p:nvSpPr>
          <p:cNvPr id="727" name="Shape 72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1000"/>
              <a:buFont typeface="Arial"/>
              <a:buNone/>
            </a:pPr>
            <a:fld id="{00000000-1234-1234-1234-123412341234}" type="slidenum">
              <a:rPr lang="en" sz="1000" b="0" i="0" u="none" strike="noStrike" cap="none">
                <a:solidFill>
                  <a:schemeClr val="dk2"/>
                </a:solidFill>
                <a:latin typeface="Arial"/>
                <a:ea typeface="Arial"/>
                <a:cs typeface="Arial"/>
                <a:sym typeface="Arial"/>
              </a:rPr>
              <a:t>73</a:t>
            </a:fld>
            <a:endParaRPr sz="1000" b="0" i="0" u="none" strike="noStrike" cap="none">
              <a:solidFill>
                <a:schemeClr val="dk2"/>
              </a:solidFill>
              <a:latin typeface="Arial"/>
              <a:ea typeface="Arial"/>
              <a:cs typeface="Arial"/>
              <a:sym typeface="Arial"/>
            </a:endParaRPr>
          </a:p>
        </p:txBody>
      </p:sp>
      <p:pic>
        <p:nvPicPr>
          <p:cNvPr id="728" name="Shape 728"/>
          <p:cNvPicPr preferRelativeResize="0"/>
          <p:nvPr/>
        </p:nvPicPr>
        <p:blipFill rotWithShape="1">
          <a:blip r:embed="rId4">
            <a:alphaModFix/>
          </a:blip>
          <a:srcRect/>
          <a:stretch/>
        </p:blipFill>
        <p:spPr>
          <a:xfrm>
            <a:off x="7888200" y="4468724"/>
            <a:ext cx="698825" cy="266425"/>
          </a:xfrm>
          <a:prstGeom prst="rect">
            <a:avLst/>
          </a:prstGeom>
          <a:noFill/>
          <a:ln>
            <a:noFill/>
          </a:ln>
        </p:spPr>
      </p:pic>
      <p:sp>
        <p:nvSpPr>
          <p:cNvPr id="729" name="Shape 729"/>
          <p:cNvSpPr txBox="1">
            <a:spLocks noGrp="1"/>
          </p:cNvSpPr>
          <p:nvPr>
            <p:ph type="body" idx="1"/>
          </p:nvPr>
        </p:nvSpPr>
        <p:spPr>
          <a:xfrm>
            <a:off x="311700" y="1152475"/>
            <a:ext cx="2930700" cy="3744300"/>
          </a:xfrm>
          <a:prstGeom prst="rect">
            <a:avLst/>
          </a:prstGeom>
          <a:noFill/>
          <a:ln>
            <a:noFill/>
          </a:ln>
        </p:spPr>
        <p:txBody>
          <a:bodyPr spcFirstLastPara="1" wrap="square" lIns="91425" tIns="91425" rIns="91425" bIns="91425" anchor="t" anchorCtr="0">
            <a:noAutofit/>
          </a:bodyPr>
          <a:lstStyle/>
          <a:p>
            <a:pPr marL="0" marR="0" lvl="0" indent="0" algn="l" rtl="0">
              <a:lnSpc>
                <a:spcPct val="107916"/>
              </a:lnSpc>
              <a:spcBef>
                <a:spcPts val="0"/>
              </a:spcBef>
              <a:spcAft>
                <a:spcPts val="0"/>
              </a:spcAft>
              <a:buClr>
                <a:schemeClr val="dk2"/>
              </a:buClr>
              <a:buSzPts val="1800"/>
              <a:buFont typeface="Arial"/>
              <a:buNone/>
            </a:pPr>
            <a:r>
              <a:rPr lang="en" sz="1400" b="0" i="0" u="none" strike="noStrike" cap="none">
                <a:solidFill>
                  <a:srgbClr val="000000"/>
                </a:solidFill>
                <a:latin typeface="Calibri"/>
                <a:ea typeface="Calibri"/>
                <a:cs typeface="Calibri"/>
                <a:sym typeface="Calibri"/>
              </a:rPr>
              <a:t>The information about the evolution multiple quality attributes can influence the risk.</a:t>
            </a:r>
            <a:endParaRPr sz="1400" b="0" i="0" u="none" strike="noStrike" cap="none">
              <a:solidFill>
                <a:srgbClr val="000000"/>
              </a:solidFill>
              <a:latin typeface="Calibri"/>
              <a:ea typeface="Calibri"/>
              <a:cs typeface="Calibri"/>
              <a:sym typeface="Calibri"/>
            </a:endParaRPr>
          </a:p>
          <a:p>
            <a:pPr marL="0" marR="0" lvl="0" indent="0" algn="l" rtl="0">
              <a:lnSpc>
                <a:spcPct val="107916"/>
              </a:lnSpc>
              <a:spcBef>
                <a:spcPts val="800"/>
              </a:spcBef>
              <a:spcAft>
                <a:spcPts val="0"/>
              </a:spcAft>
              <a:buClr>
                <a:schemeClr val="dk2"/>
              </a:buClr>
              <a:buSzPts val="1800"/>
              <a:buFont typeface="Arial"/>
              <a:buNone/>
            </a:pPr>
            <a:r>
              <a:rPr lang="en" sz="1400" b="0" i="0" u="none" strike="noStrike" cap="none">
                <a:solidFill>
                  <a:schemeClr val="dk1"/>
                </a:solidFill>
                <a:latin typeface="Calibri"/>
                <a:ea typeface="Calibri"/>
                <a:cs typeface="Calibri"/>
                <a:sym typeface="Calibri"/>
              </a:rPr>
              <a:t>For example</a:t>
            </a:r>
            <a:endParaRPr sz="1400" b="0" i="0" u="none" strike="noStrike" cap="none">
              <a:solidFill>
                <a:schemeClr val="dk1"/>
              </a:solidFill>
              <a:latin typeface="Calibri"/>
              <a:ea typeface="Calibri"/>
              <a:cs typeface="Calibri"/>
              <a:sym typeface="Calibri"/>
            </a:endParaRPr>
          </a:p>
          <a:p>
            <a:pPr marL="457200" marR="0" lvl="0" indent="-317500" algn="l" rtl="0">
              <a:lnSpc>
                <a:spcPct val="107916"/>
              </a:lnSpc>
              <a:spcBef>
                <a:spcPts val="800"/>
              </a:spcBef>
              <a:spcAft>
                <a:spcPts val="0"/>
              </a:spcAft>
              <a:buClr>
                <a:schemeClr val="dk1"/>
              </a:buClr>
              <a:buSzPts val="1400"/>
              <a:buFont typeface="Calibri"/>
              <a:buChar char="●"/>
            </a:pPr>
            <a:r>
              <a:rPr lang="en" sz="1400" b="0" i="0" u="none" strike="noStrike" cap="none">
                <a:solidFill>
                  <a:schemeClr val="dk1"/>
                </a:solidFill>
                <a:latin typeface="Calibri"/>
                <a:ea typeface="Calibri"/>
                <a:cs typeface="Calibri"/>
                <a:sym typeface="Calibri"/>
              </a:rPr>
              <a:t>If the sum of code smells and security vulnerability issues in the system exceeds a threshold, the risk is very high</a:t>
            </a:r>
            <a:endParaRPr sz="1400" b="0" i="0" u="none" strike="noStrike" cap="none">
              <a:solidFill>
                <a:schemeClr val="dk1"/>
              </a:solidFill>
              <a:latin typeface="Calibri"/>
              <a:ea typeface="Calibri"/>
              <a:cs typeface="Calibri"/>
              <a:sym typeface="Calibri"/>
            </a:endParaRPr>
          </a:p>
          <a:p>
            <a:pPr marL="457200" marR="0" lvl="0" indent="-317500" algn="l" rtl="0">
              <a:lnSpc>
                <a:spcPct val="107916"/>
              </a:lnSpc>
              <a:spcBef>
                <a:spcPts val="0"/>
              </a:spcBef>
              <a:spcAft>
                <a:spcPts val="0"/>
              </a:spcAft>
              <a:buClr>
                <a:schemeClr val="dk1"/>
              </a:buClr>
              <a:buSzPts val="1400"/>
              <a:buFont typeface="Calibri"/>
              <a:buChar char="●"/>
            </a:pPr>
            <a:r>
              <a:rPr lang="en" sz="1400" b="0" i="0" u="none" strike="noStrike" cap="none">
                <a:solidFill>
                  <a:schemeClr val="dk1"/>
                </a:solidFill>
                <a:latin typeface="Calibri"/>
                <a:ea typeface="Calibri"/>
                <a:cs typeface="Calibri"/>
                <a:sym typeface="Calibri"/>
              </a:rPr>
              <a:t>If in single commit, the sum of code smells and security vulnerabilities increase more than a threshold, the risk is very high.</a:t>
            </a:r>
            <a:endParaRPr sz="1400" b="0" i="0" u="none" strike="noStrike" cap="none">
              <a:solidFill>
                <a:schemeClr val="dk1"/>
              </a:solidFill>
              <a:latin typeface="Calibri"/>
              <a:ea typeface="Calibri"/>
              <a:cs typeface="Calibri"/>
              <a:sym typeface="Calibri"/>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Shape 733"/>
        <p:cNvGrpSpPr/>
        <p:nvPr/>
      </p:nvGrpSpPr>
      <p:grpSpPr>
        <a:xfrm>
          <a:off x="0" y="0"/>
          <a:ext cx="0" cy="0"/>
          <a:chOff x="0" y="0"/>
          <a:chExt cx="0" cy="0"/>
        </a:xfrm>
      </p:grpSpPr>
      <p:sp>
        <p:nvSpPr>
          <p:cNvPr id="734" name="Shape 73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800"/>
              <a:buFont typeface="Arial"/>
              <a:buNone/>
            </a:pPr>
            <a:r>
              <a:rPr lang="en" sz="2800" b="0" i="0" u="none" strike="noStrike" cap="none">
                <a:solidFill>
                  <a:schemeClr val="dk1"/>
                </a:solidFill>
                <a:latin typeface="Arial"/>
                <a:ea typeface="Arial"/>
                <a:cs typeface="Arial"/>
                <a:sym typeface="Arial"/>
              </a:rPr>
              <a:t>Logic for Redirecting the Workflow</a:t>
            </a:r>
            <a:endParaRPr sz="2800" b="0" i="0" u="none" strike="noStrike" cap="none">
              <a:solidFill>
                <a:schemeClr val="dk1"/>
              </a:solidFill>
              <a:latin typeface="Arial"/>
              <a:ea typeface="Arial"/>
              <a:cs typeface="Arial"/>
              <a:sym typeface="Arial"/>
            </a:endParaRPr>
          </a:p>
        </p:txBody>
      </p:sp>
      <p:sp>
        <p:nvSpPr>
          <p:cNvPr id="735" name="Shape 735"/>
          <p:cNvSpPr txBox="1">
            <a:spLocks noGrp="1"/>
          </p:cNvSpPr>
          <p:nvPr>
            <p:ph type="body" idx="1"/>
          </p:nvPr>
        </p:nvSpPr>
        <p:spPr>
          <a:xfrm>
            <a:off x="503000" y="1324875"/>
            <a:ext cx="5479200" cy="30927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chemeClr val="dk2"/>
              </a:buClr>
              <a:buSzPts val="1800"/>
              <a:buFont typeface="Arial"/>
              <a:buNone/>
            </a:pPr>
            <a:r>
              <a:rPr lang="en" sz="1800" b="1" i="0" u="none" strike="noStrike" cap="none">
                <a:solidFill>
                  <a:schemeClr val="dk1"/>
                </a:solidFill>
                <a:latin typeface="Arial"/>
                <a:ea typeface="Arial"/>
                <a:cs typeface="Arial"/>
                <a:sym typeface="Arial"/>
              </a:rPr>
              <a:t>IF </a:t>
            </a:r>
            <a:r>
              <a:rPr lang="en" sz="1800" b="0" i="0" u="none" strike="noStrike" cap="none">
                <a:solidFill>
                  <a:schemeClr val="dk1"/>
                </a:solidFill>
                <a:latin typeface="Arial"/>
                <a:ea typeface="Arial"/>
                <a:cs typeface="Arial"/>
                <a:sym typeface="Arial"/>
              </a:rPr>
              <a:t>Risk is “Acceptable”</a:t>
            </a:r>
            <a:endParaRPr sz="1800" b="0" i="0" u="none" strike="noStrike" cap="none">
              <a:solidFill>
                <a:schemeClr val="dk1"/>
              </a:solidFill>
              <a:latin typeface="Arial"/>
              <a:ea typeface="Arial"/>
              <a:cs typeface="Arial"/>
              <a:sym typeface="Arial"/>
            </a:endParaRPr>
          </a:p>
          <a:p>
            <a:pPr marL="0" marR="0" lvl="0" indent="457200" algn="l" rtl="0">
              <a:lnSpc>
                <a:spcPct val="115000"/>
              </a:lnSpc>
              <a:spcBef>
                <a:spcPts val="1600"/>
              </a:spcBef>
              <a:spcAft>
                <a:spcPts val="0"/>
              </a:spcAft>
              <a:buClr>
                <a:schemeClr val="dk1"/>
              </a:buClr>
              <a:buSzPts val="1100"/>
              <a:buFont typeface="Arial"/>
              <a:buNone/>
            </a:pPr>
            <a:r>
              <a:rPr lang="en" sz="1800" b="0" i="0" u="none" strike="noStrike" cap="none">
                <a:solidFill>
                  <a:schemeClr val="dk1"/>
                </a:solidFill>
                <a:latin typeface="Arial"/>
                <a:ea typeface="Arial"/>
                <a:cs typeface="Arial"/>
                <a:sym typeface="Arial"/>
              </a:rPr>
              <a:t>Go to the default activity;</a:t>
            </a:r>
            <a:endParaRPr sz="1800" b="0" i="0" u="none" strike="noStrike" cap="none">
              <a:solidFill>
                <a:schemeClr val="dk1"/>
              </a:solidFill>
              <a:latin typeface="Arial"/>
              <a:ea typeface="Arial"/>
              <a:cs typeface="Arial"/>
              <a:sym typeface="Arial"/>
            </a:endParaRPr>
          </a:p>
          <a:p>
            <a:pPr marL="0" marR="0" lvl="0" indent="0" algn="l" rtl="0">
              <a:lnSpc>
                <a:spcPct val="115000"/>
              </a:lnSpc>
              <a:spcBef>
                <a:spcPts val="1600"/>
              </a:spcBef>
              <a:spcAft>
                <a:spcPts val="0"/>
              </a:spcAft>
              <a:buClr>
                <a:schemeClr val="dk2"/>
              </a:buClr>
              <a:buSzPts val="1800"/>
              <a:buFont typeface="Arial"/>
              <a:buNone/>
            </a:pPr>
            <a:r>
              <a:rPr lang="en" sz="1800" b="1" i="0" u="none" strike="noStrike" cap="none">
                <a:solidFill>
                  <a:schemeClr val="dk1"/>
                </a:solidFill>
                <a:latin typeface="Arial"/>
                <a:ea typeface="Arial"/>
                <a:cs typeface="Arial"/>
                <a:sym typeface="Arial"/>
              </a:rPr>
              <a:t>ELSE IF</a:t>
            </a:r>
            <a:r>
              <a:rPr lang="en" sz="1800" b="0" i="0" u="none" strike="noStrike" cap="none">
                <a:solidFill>
                  <a:schemeClr val="dk1"/>
                </a:solidFill>
                <a:latin typeface="Arial"/>
                <a:ea typeface="Arial"/>
                <a:cs typeface="Arial"/>
                <a:sym typeface="Arial"/>
              </a:rPr>
              <a:t> Risk is “Too High and Unaddressable”</a:t>
            </a:r>
            <a:endParaRPr sz="1800" b="0" i="0" u="none" strike="noStrike" cap="none">
              <a:solidFill>
                <a:schemeClr val="dk1"/>
              </a:solidFill>
              <a:latin typeface="Arial"/>
              <a:ea typeface="Arial"/>
              <a:cs typeface="Arial"/>
              <a:sym typeface="Arial"/>
            </a:endParaRPr>
          </a:p>
          <a:p>
            <a:pPr marL="0" marR="0" lvl="0" indent="457200" algn="l" rtl="0">
              <a:lnSpc>
                <a:spcPct val="115000"/>
              </a:lnSpc>
              <a:spcBef>
                <a:spcPts val="1600"/>
              </a:spcBef>
              <a:spcAft>
                <a:spcPts val="0"/>
              </a:spcAft>
              <a:buClr>
                <a:schemeClr val="dk1"/>
              </a:buClr>
              <a:buSzPts val="1100"/>
              <a:buFont typeface="Arial"/>
              <a:buNone/>
            </a:pPr>
            <a:r>
              <a:rPr lang="en" sz="1800" b="0" i="0" u="none" strike="noStrike" cap="none">
                <a:solidFill>
                  <a:schemeClr val="dk1"/>
                </a:solidFill>
                <a:latin typeface="Arial"/>
                <a:ea typeface="Arial"/>
                <a:cs typeface="Arial"/>
                <a:sym typeface="Arial"/>
              </a:rPr>
              <a:t>Restart (or stop the project);</a:t>
            </a:r>
            <a:endParaRPr sz="1800" b="0" i="0" u="none" strike="noStrike" cap="none">
              <a:solidFill>
                <a:schemeClr val="dk1"/>
              </a:solidFill>
              <a:latin typeface="Arial"/>
              <a:ea typeface="Arial"/>
              <a:cs typeface="Arial"/>
              <a:sym typeface="Arial"/>
            </a:endParaRPr>
          </a:p>
          <a:p>
            <a:pPr marL="0" marR="0" lvl="0" indent="0" algn="l" rtl="0">
              <a:lnSpc>
                <a:spcPct val="115000"/>
              </a:lnSpc>
              <a:spcBef>
                <a:spcPts val="1600"/>
              </a:spcBef>
              <a:spcAft>
                <a:spcPts val="0"/>
              </a:spcAft>
              <a:buClr>
                <a:schemeClr val="dk2"/>
              </a:buClr>
              <a:buSzPts val="1800"/>
              <a:buFont typeface="Arial"/>
              <a:buNone/>
            </a:pPr>
            <a:r>
              <a:rPr lang="en" sz="1800" b="1" i="0" u="none" strike="noStrike" cap="none">
                <a:solidFill>
                  <a:schemeClr val="dk1"/>
                </a:solidFill>
                <a:latin typeface="Arial"/>
                <a:ea typeface="Arial"/>
                <a:cs typeface="Arial"/>
                <a:sym typeface="Arial"/>
              </a:rPr>
              <a:t>ELSE </a:t>
            </a:r>
            <a:r>
              <a:rPr lang="en" sz="1800" b="0" i="0" u="none" strike="noStrike" cap="none">
                <a:solidFill>
                  <a:schemeClr val="dk1"/>
                </a:solidFill>
                <a:latin typeface="Arial"/>
                <a:ea typeface="Arial"/>
                <a:cs typeface="Arial"/>
                <a:sym typeface="Arial"/>
              </a:rPr>
              <a:t>// Risk is “High but Addressable”</a:t>
            </a:r>
            <a:endParaRPr sz="1800" b="0" i="0" u="none" strike="noStrike" cap="none">
              <a:solidFill>
                <a:schemeClr val="dk1"/>
              </a:solidFill>
              <a:latin typeface="Arial"/>
              <a:ea typeface="Arial"/>
              <a:cs typeface="Arial"/>
              <a:sym typeface="Arial"/>
            </a:endParaRPr>
          </a:p>
          <a:p>
            <a:pPr marL="0" marR="0" lvl="0" indent="457200" algn="l" rtl="0">
              <a:lnSpc>
                <a:spcPct val="115000"/>
              </a:lnSpc>
              <a:spcBef>
                <a:spcPts val="1600"/>
              </a:spcBef>
              <a:spcAft>
                <a:spcPts val="0"/>
              </a:spcAft>
              <a:buClr>
                <a:schemeClr val="dk1"/>
              </a:buClr>
              <a:buSzPts val="1100"/>
              <a:buFont typeface="Arial"/>
              <a:buNone/>
            </a:pPr>
            <a:r>
              <a:rPr lang="en" sz="1800" b="1" i="0" u="none" strike="noStrike" cap="none">
                <a:solidFill>
                  <a:schemeClr val="dk1"/>
                </a:solidFill>
                <a:latin typeface="Arial"/>
                <a:ea typeface="Arial"/>
                <a:cs typeface="Arial"/>
                <a:sym typeface="Arial"/>
              </a:rPr>
              <a:t>Redirect to alternative activities</a:t>
            </a:r>
            <a:r>
              <a:rPr lang="en" sz="1800" b="0" i="0" u="none" strike="noStrike" cap="none">
                <a:solidFill>
                  <a:schemeClr val="dk1"/>
                </a:solidFill>
                <a:latin typeface="Arial"/>
                <a:ea typeface="Arial"/>
                <a:cs typeface="Arial"/>
                <a:sym typeface="Arial"/>
              </a:rPr>
              <a:t>;</a:t>
            </a:r>
            <a:endParaRPr sz="1800" b="0" i="0" u="none" strike="noStrike" cap="none">
              <a:solidFill>
                <a:schemeClr val="dk1"/>
              </a:solidFill>
              <a:latin typeface="Arial"/>
              <a:ea typeface="Arial"/>
              <a:cs typeface="Arial"/>
              <a:sym typeface="Arial"/>
            </a:endParaRPr>
          </a:p>
          <a:p>
            <a:pPr marL="0" marR="0" lvl="0" indent="0" algn="l" rtl="0">
              <a:lnSpc>
                <a:spcPct val="115000"/>
              </a:lnSpc>
              <a:spcBef>
                <a:spcPts val="1600"/>
              </a:spcBef>
              <a:spcAft>
                <a:spcPts val="1600"/>
              </a:spcAft>
              <a:buClr>
                <a:schemeClr val="dk2"/>
              </a:buClr>
              <a:buSzPts val="1800"/>
              <a:buFont typeface="Arial"/>
              <a:buNone/>
            </a:pPr>
            <a:endParaRPr sz="1800" b="0" i="0" u="none" strike="noStrike" cap="none">
              <a:solidFill>
                <a:schemeClr val="dk2"/>
              </a:solidFill>
              <a:latin typeface="Arial"/>
              <a:ea typeface="Arial"/>
              <a:cs typeface="Arial"/>
              <a:sym typeface="Arial"/>
            </a:endParaRPr>
          </a:p>
        </p:txBody>
      </p:sp>
      <p:grpSp>
        <p:nvGrpSpPr>
          <p:cNvPr id="736" name="Shape 736"/>
          <p:cNvGrpSpPr/>
          <p:nvPr/>
        </p:nvGrpSpPr>
        <p:grpSpPr>
          <a:xfrm>
            <a:off x="370738" y="1152475"/>
            <a:ext cx="707762" cy="703208"/>
            <a:chOff x="2217938" y="1197125"/>
            <a:chExt cx="707762" cy="703208"/>
          </a:xfrm>
        </p:grpSpPr>
        <p:sp>
          <p:nvSpPr>
            <p:cNvPr id="737" name="Shape 737"/>
            <p:cNvSpPr/>
            <p:nvPr/>
          </p:nvSpPr>
          <p:spPr>
            <a:xfrm>
              <a:off x="2228500" y="1197125"/>
              <a:ext cx="697200" cy="105600"/>
            </a:xfrm>
            <a:prstGeom prst="rect">
              <a:avLst/>
            </a:prstGeom>
            <a:solidFill>
              <a:srgbClr val="999999"/>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738" name="Shape 738"/>
            <p:cNvSpPr/>
            <p:nvPr/>
          </p:nvSpPr>
          <p:spPr>
            <a:xfrm rot="5400000">
              <a:off x="1922138" y="1498933"/>
              <a:ext cx="697200" cy="105600"/>
            </a:xfrm>
            <a:prstGeom prst="rect">
              <a:avLst/>
            </a:prstGeom>
            <a:solidFill>
              <a:srgbClr val="999999"/>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grpSp>
      <p:grpSp>
        <p:nvGrpSpPr>
          <p:cNvPr id="739" name="Shape 739"/>
          <p:cNvGrpSpPr/>
          <p:nvPr/>
        </p:nvGrpSpPr>
        <p:grpSpPr>
          <a:xfrm rot="10800000">
            <a:off x="5244465" y="3865675"/>
            <a:ext cx="707762" cy="703208"/>
            <a:chOff x="2217938" y="1197125"/>
            <a:chExt cx="707762" cy="703208"/>
          </a:xfrm>
        </p:grpSpPr>
        <p:sp>
          <p:nvSpPr>
            <p:cNvPr id="740" name="Shape 740"/>
            <p:cNvSpPr/>
            <p:nvPr/>
          </p:nvSpPr>
          <p:spPr>
            <a:xfrm>
              <a:off x="2228500" y="1197125"/>
              <a:ext cx="697200" cy="105600"/>
            </a:xfrm>
            <a:prstGeom prst="rect">
              <a:avLst/>
            </a:prstGeom>
            <a:solidFill>
              <a:srgbClr val="999999"/>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741" name="Shape 741"/>
            <p:cNvSpPr/>
            <p:nvPr/>
          </p:nvSpPr>
          <p:spPr>
            <a:xfrm rot="5400000">
              <a:off x="1922138" y="1498933"/>
              <a:ext cx="697200" cy="105600"/>
            </a:xfrm>
            <a:prstGeom prst="rect">
              <a:avLst/>
            </a:prstGeom>
            <a:solidFill>
              <a:srgbClr val="999999"/>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grpSp>
      <p:sp>
        <p:nvSpPr>
          <p:cNvPr id="742" name="Shape 74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1000"/>
              <a:buFont typeface="Arial"/>
              <a:buNone/>
            </a:pPr>
            <a:fld id="{00000000-1234-1234-1234-123412341234}" type="slidenum">
              <a:rPr lang="en" sz="1000" b="0" i="0" u="none" strike="noStrike" cap="none">
                <a:solidFill>
                  <a:schemeClr val="dk2"/>
                </a:solidFill>
                <a:latin typeface="Arial"/>
                <a:ea typeface="Arial"/>
                <a:cs typeface="Arial"/>
                <a:sym typeface="Arial"/>
              </a:rPr>
              <a:t>74</a:t>
            </a:fld>
            <a:endParaRPr sz="1000" b="0" i="0" u="none" strike="noStrike" cap="none">
              <a:solidFill>
                <a:schemeClr val="dk2"/>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pic>
        <p:nvPicPr>
          <p:cNvPr id="131" name="Shape 131"/>
          <p:cNvPicPr preferRelativeResize="0"/>
          <p:nvPr/>
        </p:nvPicPr>
        <p:blipFill rotWithShape="1">
          <a:blip r:embed="rId3">
            <a:alphaModFix/>
          </a:blip>
          <a:srcRect/>
          <a:stretch/>
        </p:blipFill>
        <p:spPr>
          <a:xfrm>
            <a:off x="3845825" y="802125"/>
            <a:ext cx="5086350" cy="4076700"/>
          </a:xfrm>
          <a:prstGeom prst="rect">
            <a:avLst/>
          </a:prstGeom>
          <a:noFill/>
          <a:ln>
            <a:noFill/>
          </a:ln>
        </p:spPr>
      </p:pic>
      <p:sp>
        <p:nvSpPr>
          <p:cNvPr id="132" name="Shape 132"/>
          <p:cNvSpPr txBox="1">
            <a:spLocks noGrp="1"/>
          </p:cNvSpPr>
          <p:nvPr>
            <p:ph type="body" idx="1"/>
          </p:nvPr>
        </p:nvSpPr>
        <p:spPr>
          <a:xfrm>
            <a:off x="411575" y="1056975"/>
            <a:ext cx="8520600" cy="3567000"/>
          </a:xfrm>
          <a:prstGeom prst="rect">
            <a:avLst/>
          </a:prstGeom>
          <a:noFill/>
          <a:ln>
            <a:noFill/>
          </a:ln>
        </p:spPr>
        <p:txBody>
          <a:bodyPr spcFirstLastPara="1" wrap="square" lIns="91425" tIns="91425" rIns="91425" bIns="91425" anchor="t" anchorCtr="0">
            <a:noAutofit/>
          </a:bodyPr>
          <a:lstStyle/>
          <a:p>
            <a:pPr marL="0" marR="0" lvl="0" indent="0" algn="l" rtl="0">
              <a:lnSpc>
                <a:spcPct val="107916"/>
              </a:lnSpc>
              <a:spcBef>
                <a:spcPts val="0"/>
              </a:spcBef>
              <a:spcAft>
                <a:spcPts val="0"/>
              </a:spcAft>
              <a:buClr>
                <a:schemeClr val="dk2"/>
              </a:buClr>
              <a:buSzPts val="1800"/>
              <a:buFont typeface="Arial"/>
              <a:buNone/>
            </a:pPr>
            <a:r>
              <a:rPr lang="en" sz="1800" b="1" i="0" u="none" strike="noStrike" cap="none">
                <a:solidFill>
                  <a:schemeClr val="dk1"/>
                </a:solidFill>
                <a:latin typeface="Arial"/>
                <a:ea typeface="Arial"/>
                <a:cs typeface="Arial"/>
                <a:sym typeface="Arial"/>
              </a:rPr>
              <a:t>Workflow</a:t>
            </a:r>
            <a:endParaRPr sz="1800" b="1" i="0" u="none" strike="noStrike" cap="none">
              <a:solidFill>
                <a:schemeClr val="dk1"/>
              </a:solidFill>
              <a:latin typeface="Arial"/>
              <a:ea typeface="Arial"/>
              <a:cs typeface="Arial"/>
              <a:sym typeface="Arial"/>
            </a:endParaRPr>
          </a:p>
          <a:p>
            <a:pPr marL="457200" marR="0" lvl="0" indent="-342900" algn="l" rtl="0">
              <a:lnSpc>
                <a:spcPct val="107916"/>
              </a:lnSpc>
              <a:spcBef>
                <a:spcPts val="0"/>
              </a:spcBef>
              <a:spcAft>
                <a:spcPts val="0"/>
              </a:spcAft>
              <a:buClr>
                <a:schemeClr val="dk1"/>
              </a:buClr>
              <a:buSzPts val="1800"/>
              <a:buFont typeface="Arial"/>
              <a:buChar char="●"/>
            </a:pPr>
            <a:r>
              <a:rPr lang="en" sz="1800" b="0" i="0" u="none" strike="noStrike" cap="none">
                <a:solidFill>
                  <a:schemeClr val="dk1"/>
                </a:solidFill>
                <a:latin typeface="Arial"/>
                <a:ea typeface="Arial"/>
                <a:cs typeface="Arial"/>
                <a:sym typeface="Arial"/>
              </a:rPr>
              <a:t>Describes the </a:t>
            </a:r>
            <a:r>
              <a:rPr lang="en" sz="1800" b="1" i="0" u="none" strike="noStrike" cap="none">
                <a:solidFill>
                  <a:schemeClr val="dk1"/>
                </a:solidFill>
                <a:latin typeface="Arial"/>
                <a:ea typeface="Arial"/>
                <a:cs typeface="Arial"/>
                <a:sym typeface="Arial"/>
              </a:rPr>
              <a:t>roles</a:t>
            </a:r>
            <a:r>
              <a:rPr lang="en" sz="1800" b="0" i="0" u="none" strike="noStrike" cap="none">
                <a:solidFill>
                  <a:schemeClr val="dk1"/>
                </a:solidFill>
                <a:latin typeface="Arial"/>
                <a:ea typeface="Arial"/>
                <a:cs typeface="Arial"/>
                <a:sym typeface="Arial"/>
              </a:rPr>
              <a:t> and </a:t>
            </a:r>
            <a:r>
              <a:rPr lang="en" sz="1800" b="1" i="0" u="none" strike="noStrike" cap="none">
                <a:solidFill>
                  <a:schemeClr val="dk1"/>
                </a:solidFill>
                <a:latin typeface="Arial"/>
                <a:ea typeface="Arial"/>
                <a:cs typeface="Arial"/>
                <a:sym typeface="Arial"/>
              </a:rPr>
              <a:t>tasks </a:t>
            </a:r>
            <a:r>
              <a:rPr lang="en" sz="1800" b="0" i="0" u="none" strike="noStrike" cap="none">
                <a:solidFill>
                  <a:schemeClr val="dk1"/>
                </a:solidFill>
                <a:latin typeface="Arial"/>
                <a:ea typeface="Arial"/>
                <a:cs typeface="Arial"/>
                <a:sym typeface="Arial"/>
              </a:rPr>
              <a:t>involved in </a:t>
            </a:r>
            <a:r>
              <a:rPr lang="en" sz="1800" b="1" i="0" u="none" strike="noStrike" cap="none">
                <a:solidFill>
                  <a:schemeClr val="dk1"/>
                </a:solidFill>
                <a:latin typeface="Arial"/>
                <a:ea typeface="Arial"/>
                <a:cs typeface="Arial"/>
                <a:sym typeface="Arial"/>
              </a:rPr>
              <a:t>activities</a:t>
            </a:r>
            <a:r>
              <a:rPr lang="en" sz="1800" b="0" i="0" u="none" strike="noStrike" cap="none">
                <a:solidFill>
                  <a:schemeClr val="dk1"/>
                </a:solidFill>
                <a:latin typeface="Arial"/>
                <a:ea typeface="Arial"/>
                <a:cs typeface="Arial"/>
                <a:sym typeface="Arial"/>
              </a:rPr>
              <a:t>.</a:t>
            </a:r>
            <a:endParaRPr sz="1800" b="0" i="0" u="none" strike="noStrike" cap="none">
              <a:solidFill>
                <a:schemeClr val="dk1"/>
              </a:solidFill>
              <a:latin typeface="Arial"/>
              <a:ea typeface="Arial"/>
              <a:cs typeface="Arial"/>
              <a:sym typeface="Arial"/>
            </a:endParaRPr>
          </a:p>
          <a:p>
            <a:pPr marL="457200" marR="0" lvl="0" indent="-342900" algn="l" rtl="0">
              <a:lnSpc>
                <a:spcPct val="107916"/>
              </a:lnSpc>
              <a:spcBef>
                <a:spcPts val="0"/>
              </a:spcBef>
              <a:spcAft>
                <a:spcPts val="0"/>
              </a:spcAft>
              <a:buClr>
                <a:schemeClr val="dk1"/>
              </a:buClr>
              <a:buSzPts val="1800"/>
              <a:buFont typeface="Arial"/>
              <a:buChar char="●"/>
            </a:pPr>
            <a:r>
              <a:rPr lang="en" sz="1800" b="0" i="0" u="none" strike="noStrike" cap="none">
                <a:solidFill>
                  <a:schemeClr val="dk1"/>
                </a:solidFill>
                <a:latin typeface="Arial"/>
                <a:ea typeface="Arial"/>
                <a:cs typeface="Arial"/>
                <a:sym typeface="Arial"/>
              </a:rPr>
              <a:t>Modeled by</a:t>
            </a:r>
            <a:r>
              <a:rPr lang="en" sz="1800" b="1" i="0" u="none" strike="noStrike" cap="none">
                <a:solidFill>
                  <a:schemeClr val="dk1"/>
                </a:solidFill>
                <a:latin typeface="Arial"/>
                <a:ea typeface="Arial"/>
                <a:cs typeface="Arial"/>
                <a:sym typeface="Arial"/>
              </a:rPr>
              <a:t> BPMN2.0 </a:t>
            </a:r>
            <a:r>
              <a:rPr lang="en" sz="1800" b="0" i="0" u="none" strike="noStrike" cap="none">
                <a:solidFill>
                  <a:schemeClr val="dk1"/>
                </a:solidFill>
                <a:latin typeface="Arial"/>
                <a:ea typeface="Arial"/>
                <a:cs typeface="Arial"/>
                <a:sym typeface="Arial"/>
              </a:rPr>
              <a:t>in previous prototype.</a:t>
            </a:r>
            <a:endParaRPr sz="1800" b="0" i="0" u="none" strike="noStrike" cap="none">
              <a:solidFill>
                <a:schemeClr val="dk1"/>
              </a:solidFill>
              <a:latin typeface="Arial"/>
              <a:ea typeface="Arial"/>
              <a:cs typeface="Arial"/>
              <a:sym typeface="Arial"/>
            </a:endParaRPr>
          </a:p>
          <a:p>
            <a:pPr marL="0" marR="0" lvl="0" indent="0" algn="l" rtl="0">
              <a:lnSpc>
                <a:spcPct val="107916"/>
              </a:lnSpc>
              <a:spcBef>
                <a:spcPts val="0"/>
              </a:spcBef>
              <a:spcAft>
                <a:spcPts val="0"/>
              </a:spcAft>
              <a:buClr>
                <a:schemeClr val="dk2"/>
              </a:buClr>
              <a:buSzPts val="1800"/>
              <a:buFont typeface="Arial"/>
              <a:buNone/>
            </a:pPr>
            <a:endParaRPr sz="1800" b="0" i="0" u="none" strike="noStrike" cap="none">
              <a:solidFill>
                <a:schemeClr val="dk1"/>
              </a:solidFill>
              <a:latin typeface="Arial"/>
              <a:ea typeface="Arial"/>
              <a:cs typeface="Arial"/>
              <a:sym typeface="Arial"/>
            </a:endParaRPr>
          </a:p>
          <a:p>
            <a:pPr marL="0" marR="0" lvl="0" indent="0" algn="l" rtl="0">
              <a:lnSpc>
                <a:spcPct val="107916"/>
              </a:lnSpc>
              <a:spcBef>
                <a:spcPts val="0"/>
              </a:spcBef>
              <a:spcAft>
                <a:spcPts val="0"/>
              </a:spcAft>
              <a:buClr>
                <a:schemeClr val="dk2"/>
              </a:buClr>
              <a:buSzPts val="1800"/>
              <a:buFont typeface="Arial"/>
              <a:buNone/>
            </a:pPr>
            <a:endParaRPr sz="1800" b="1" i="0" u="none" strike="noStrike" cap="none">
              <a:solidFill>
                <a:schemeClr val="dk1"/>
              </a:solidFill>
              <a:latin typeface="Arial"/>
              <a:ea typeface="Arial"/>
              <a:cs typeface="Arial"/>
              <a:sym typeface="Arial"/>
            </a:endParaRPr>
          </a:p>
          <a:p>
            <a:pPr marL="0" marR="0" lvl="0" indent="0" algn="l" rtl="0">
              <a:lnSpc>
                <a:spcPct val="107916"/>
              </a:lnSpc>
              <a:spcBef>
                <a:spcPts val="0"/>
              </a:spcBef>
              <a:spcAft>
                <a:spcPts val="0"/>
              </a:spcAft>
              <a:buClr>
                <a:schemeClr val="dk2"/>
              </a:buClr>
              <a:buSzPts val="1800"/>
              <a:buFont typeface="Arial"/>
              <a:buNone/>
            </a:pPr>
            <a:endParaRPr sz="1800" b="1" i="0" u="none" strike="noStrike" cap="none">
              <a:solidFill>
                <a:schemeClr val="dk1"/>
              </a:solidFill>
              <a:latin typeface="Arial"/>
              <a:ea typeface="Arial"/>
              <a:cs typeface="Arial"/>
              <a:sym typeface="Arial"/>
            </a:endParaRPr>
          </a:p>
          <a:p>
            <a:pPr marL="0" marR="0" lvl="0" indent="0" algn="l" rtl="0">
              <a:lnSpc>
                <a:spcPct val="107916"/>
              </a:lnSpc>
              <a:spcBef>
                <a:spcPts val="0"/>
              </a:spcBef>
              <a:spcAft>
                <a:spcPts val="0"/>
              </a:spcAft>
              <a:buClr>
                <a:schemeClr val="dk2"/>
              </a:buClr>
              <a:buSzPts val="1800"/>
              <a:buFont typeface="Arial"/>
              <a:buNone/>
            </a:pPr>
            <a:r>
              <a:rPr lang="en" sz="1800" b="1" i="0" u="none" strike="noStrike" cap="none">
                <a:solidFill>
                  <a:schemeClr val="dk1"/>
                </a:solidFill>
                <a:latin typeface="Arial"/>
                <a:ea typeface="Arial"/>
                <a:cs typeface="Arial"/>
                <a:sym typeface="Arial"/>
              </a:rPr>
              <a:t>Tollgate </a:t>
            </a:r>
            <a:r>
              <a:rPr lang="en" sz="1800" b="0" i="0" u="none" strike="noStrike" cap="none">
                <a:solidFill>
                  <a:schemeClr val="dk1"/>
                </a:solidFill>
                <a:latin typeface="Arial"/>
                <a:ea typeface="Arial"/>
                <a:cs typeface="Arial"/>
                <a:sym typeface="Arial"/>
              </a:rPr>
              <a:t>connects</a:t>
            </a:r>
            <a:endParaRPr sz="1800" b="0" i="0" u="none" strike="noStrike" cap="none">
              <a:solidFill>
                <a:schemeClr val="dk1"/>
              </a:solidFill>
              <a:latin typeface="Arial"/>
              <a:ea typeface="Arial"/>
              <a:cs typeface="Arial"/>
              <a:sym typeface="Arial"/>
            </a:endParaRPr>
          </a:p>
          <a:p>
            <a:pPr marL="457200" marR="0" lvl="0" indent="-342900" algn="l" rtl="0">
              <a:lnSpc>
                <a:spcPct val="107916"/>
              </a:lnSpc>
              <a:spcBef>
                <a:spcPts val="0"/>
              </a:spcBef>
              <a:spcAft>
                <a:spcPts val="0"/>
              </a:spcAft>
              <a:buClr>
                <a:schemeClr val="dk1"/>
              </a:buClr>
              <a:buSzPts val="1800"/>
              <a:buFont typeface="Arial"/>
              <a:buChar char="●"/>
            </a:pPr>
            <a:r>
              <a:rPr lang="en" sz="1800" b="1" i="1" u="none" strike="noStrike" cap="none">
                <a:solidFill>
                  <a:schemeClr val="dk1"/>
                </a:solidFill>
                <a:latin typeface="Arial"/>
                <a:ea typeface="Arial"/>
                <a:cs typeface="Arial"/>
                <a:sym typeface="Arial"/>
              </a:rPr>
              <a:t>Incoming activities</a:t>
            </a:r>
            <a:r>
              <a:rPr lang="en" sz="1400" b="1" i="0" u="none" strike="noStrike" cap="none">
                <a:solidFill>
                  <a:schemeClr val="dk1"/>
                </a:solidFill>
                <a:latin typeface="Arial"/>
                <a:ea typeface="Arial"/>
                <a:cs typeface="Arial"/>
                <a:sym typeface="Arial"/>
              </a:rPr>
              <a:t> </a:t>
            </a:r>
            <a:endParaRPr sz="1400" b="1" i="0" u="none" strike="noStrike" cap="none">
              <a:solidFill>
                <a:schemeClr val="dk1"/>
              </a:solidFill>
              <a:latin typeface="Arial"/>
              <a:ea typeface="Arial"/>
              <a:cs typeface="Arial"/>
              <a:sym typeface="Arial"/>
            </a:endParaRPr>
          </a:p>
          <a:p>
            <a:pPr marL="0" marR="0" lvl="0" indent="457200" algn="l" rtl="0">
              <a:lnSpc>
                <a:spcPct val="107916"/>
              </a:lnSpc>
              <a:spcBef>
                <a:spcPts val="0"/>
              </a:spcBef>
              <a:spcAft>
                <a:spcPts val="0"/>
              </a:spcAft>
              <a:buClr>
                <a:schemeClr val="dk2"/>
              </a:buClr>
              <a:buSzPts val="1800"/>
              <a:buFont typeface="Arial"/>
              <a:buNone/>
            </a:pPr>
            <a:r>
              <a:rPr lang="en" sz="1200" b="0" i="0" u="none" strike="noStrike" cap="none">
                <a:solidFill>
                  <a:schemeClr val="dk1"/>
                </a:solidFill>
                <a:latin typeface="Arial"/>
                <a:ea typeface="Arial"/>
                <a:cs typeface="Arial"/>
                <a:sym typeface="Arial"/>
              </a:rPr>
              <a:t>which consists of a series of tasks.</a:t>
            </a:r>
            <a:endParaRPr sz="1200" b="0" i="0" u="none" strike="noStrike" cap="none">
              <a:solidFill>
                <a:schemeClr val="dk1"/>
              </a:solidFill>
              <a:latin typeface="Arial"/>
              <a:ea typeface="Arial"/>
              <a:cs typeface="Arial"/>
              <a:sym typeface="Arial"/>
            </a:endParaRPr>
          </a:p>
          <a:p>
            <a:pPr marL="457200" marR="0" lvl="0" indent="-342900" algn="l" rtl="0">
              <a:lnSpc>
                <a:spcPct val="107916"/>
              </a:lnSpc>
              <a:spcBef>
                <a:spcPts val="0"/>
              </a:spcBef>
              <a:spcAft>
                <a:spcPts val="0"/>
              </a:spcAft>
              <a:buClr>
                <a:schemeClr val="dk1"/>
              </a:buClr>
              <a:buSzPts val="1800"/>
              <a:buFont typeface="Arial"/>
              <a:buChar char="●"/>
            </a:pPr>
            <a:r>
              <a:rPr lang="en" sz="1800" b="1" i="1" u="none" strike="noStrike" cap="none">
                <a:solidFill>
                  <a:schemeClr val="dk1"/>
                </a:solidFill>
                <a:latin typeface="Arial"/>
                <a:ea typeface="Arial"/>
                <a:cs typeface="Arial"/>
                <a:sym typeface="Arial"/>
              </a:rPr>
              <a:t>Outgoing activities</a:t>
            </a:r>
            <a:endParaRPr sz="1400" b="0" i="0" u="none" strike="noStrike" cap="none">
              <a:solidFill>
                <a:schemeClr val="dk1"/>
              </a:solidFill>
              <a:latin typeface="Arial"/>
              <a:ea typeface="Arial"/>
              <a:cs typeface="Arial"/>
              <a:sym typeface="Arial"/>
            </a:endParaRPr>
          </a:p>
          <a:p>
            <a:pPr marL="0" marR="0" lvl="0" indent="457200" algn="l" rtl="0">
              <a:lnSpc>
                <a:spcPct val="107916"/>
              </a:lnSpc>
              <a:spcBef>
                <a:spcPts val="0"/>
              </a:spcBef>
              <a:spcAft>
                <a:spcPts val="0"/>
              </a:spcAft>
              <a:buClr>
                <a:schemeClr val="dk2"/>
              </a:buClr>
              <a:buSzPts val="1800"/>
              <a:buFont typeface="Arial"/>
              <a:buNone/>
            </a:pPr>
            <a:r>
              <a:rPr lang="en" sz="1200" b="0" i="0" u="none" strike="noStrike" cap="none">
                <a:solidFill>
                  <a:schemeClr val="dk1"/>
                </a:solidFill>
                <a:latin typeface="Arial"/>
                <a:ea typeface="Arial"/>
                <a:cs typeface="Arial"/>
                <a:sym typeface="Arial"/>
              </a:rPr>
              <a:t>which consists of a series of tasks.</a:t>
            </a:r>
            <a:endParaRPr sz="1200" b="0" i="0" u="none" strike="noStrike" cap="none">
              <a:solidFill>
                <a:schemeClr val="dk1"/>
              </a:solidFill>
              <a:latin typeface="Arial"/>
              <a:ea typeface="Arial"/>
              <a:cs typeface="Arial"/>
              <a:sym typeface="Arial"/>
            </a:endParaRPr>
          </a:p>
        </p:txBody>
      </p:sp>
      <p:sp>
        <p:nvSpPr>
          <p:cNvPr id="133" name="Shape 13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800"/>
              <a:buFont typeface="Arial"/>
              <a:buNone/>
            </a:pPr>
            <a:r>
              <a:rPr lang="en" sz="2800" b="0" i="0" u="none" strike="noStrike" cap="none">
                <a:solidFill>
                  <a:schemeClr val="dk1"/>
                </a:solidFill>
                <a:latin typeface="Arial"/>
                <a:ea typeface="Arial"/>
                <a:cs typeface="Arial"/>
                <a:sym typeface="Arial"/>
              </a:rPr>
              <a:t>Terms</a:t>
            </a:r>
            <a:endParaRPr sz="2800" b="0" i="0" u="none" strike="noStrike" cap="none">
              <a:solidFill>
                <a:schemeClr val="dk1"/>
              </a:solidFill>
              <a:latin typeface="Arial"/>
              <a:ea typeface="Arial"/>
              <a:cs typeface="Arial"/>
              <a:sym typeface="Arial"/>
            </a:endParaRPr>
          </a:p>
        </p:txBody>
      </p:sp>
      <p:sp>
        <p:nvSpPr>
          <p:cNvPr id="134" name="Shape 13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1000"/>
              <a:buFont typeface="Arial"/>
              <a:buNone/>
            </a:pPr>
            <a:fld id="{00000000-1234-1234-1234-123412341234}" type="slidenum">
              <a:rPr lang="en" sz="1000" b="0" i="0" u="none" strike="noStrike" cap="none">
                <a:solidFill>
                  <a:schemeClr val="dk2"/>
                </a:solidFill>
                <a:latin typeface="Arial"/>
                <a:ea typeface="Arial"/>
                <a:cs typeface="Arial"/>
                <a:sym typeface="Arial"/>
              </a:rPr>
              <a:t>8</a:t>
            </a:fld>
            <a:endParaRPr sz="1000" b="0" i="0" u="none" strike="noStrike" cap="none">
              <a:solidFill>
                <a:schemeClr val="dk2"/>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Shape 13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800"/>
              <a:buFont typeface="Arial"/>
              <a:buNone/>
            </a:pPr>
            <a:r>
              <a:rPr lang="en" sz="2800" b="0" i="0" u="none" strike="noStrike" cap="none">
                <a:solidFill>
                  <a:schemeClr val="dk1"/>
                </a:solidFill>
                <a:latin typeface="Arial"/>
                <a:ea typeface="Arial"/>
                <a:cs typeface="Arial"/>
                <a:sym typeface="Arial"/>
              </a:rPr>
              <a:t>Examples</a:t>
            </a:r>
            <a:endParaRPr sz="2800" b="0" i="0" u="none" strike="noStrike" cap="none">
              <a:solidFill>
                <a:schemeClr val="dk1"/>
              </a:solidFill>
              <a:latin typeface="Arial"/>
              <a:ea typeface="Arial"/>
              <a:cs typeface="Arial"/>
              <a:sym typeface="Arial"/>
            </a:endParaRPr>
          </a:p>
        </p:txBody>
      </p:sp>
      <p:sp>
        <p:nvSpPr>
          <p:cNvPr id="140" name="Shape 14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1000"/>
              <a:buFont typeface="Arial"/>
              <a:buNone/>
            </a:pPr>
            <a:fld id="{00000000-1234-1234-1234-123412341234}" type="slidenum">
              <a:rPr lang="en" sz="1000" b="0" i="0" u="none" strike="noStrike" cap="none">
                <a:solidFill>
                  <a:schemeClr val="dk2"/>
                </a:solidFill>
                <a:latin typeface="Arial"/>
                <a:ea typeface="Arial"/>
                <a:cs typeface="Arial"/>
                <a:sym typeface="Arial"/>
              </a:rPr>
              <a:t>9</a:t>
            </a:fld>
            <a:endParaRPr sz="1000" b="0" i="0" u="none" strike="noStrike" cap="none">
              <a:solidFill>
                <a:schemeClr val="dk2"/>
              </a:solidFill>
              <a:latin typeface="Arial"/>
              <a:ea typeface="Arial"/>
              <a:cs typeface="Arial"/>
              <a:sym typeface="Arial"/>
            </a:endParaRPr>
          </a:p>
        </p:txBody>
      </p:sp>
      <p:pic>
        <p:nvPicPr>
          <p:cNvPr id="141" name="Shape 141"/>
          <p:cNvPicPr preferRelativeResize="0"/>
          <p:nvPr/>
        </p:nvPicPr>
        <p:blipFill rotWithShape="1">
          <a:blip r:embed="rId3">
            <a:alphaModFix/>
          </a:blip>
          <a:srcRect/>
          <a:stretch/>
        </p:blipFill>
        <p:spPr>
          <a:xfrm>
            <a:off x="2212275" y="107950"/>
            <a:ext cx="4010222" cy="4948876"/>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4036</Words>
  <Application>Microsoft Office PowerPoint</Application>
  <PresentationFormat>On-screen Show (16:9)</PresentationFormat>
  <Paragraphs>491</Paragraphs>
  <Slides>74</Slides>
  <Notes>74</Notes>
  <HiddenSlides>3</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74</vt:i4>
      </vt:variant>
    </vt:vector>
  </HeadingPairs>
  <TitlesOfParts>
    <vt:vector size="80" baseType="lpstr">
      <vt:lpstr>Proxima Nova</vt:lpstr>
      <vt:lpstr>Arial</vt:lpstr>
      <vt:lpstr>Oswald</vt:lpstr>
      <vt:lpstr>Times New Roman</vt:lpstr>
      <vt:lpstr>Calibri</vt:lpstr>
      <vt:lpstr>Simple Light</vt:lpstr>
      <vt:lpstr>Intelligent Management Prototype  Phase V</vt:lpstr>
      <vt:lpstr>Scope &amp; System Architecture</vt:lpstr>
      <vt:lpstr>Accomplishment to Date</vt:lpstr>
      <vt:lpstr>Overview</vt:lpstr>
      <vt:lpstr>Artificial Intelligence in Software Engineering</vt:lpstr>
      <vt:lpstr>PowerPoint Presentation</vt:lpstr>
      <vt:lpstr>PowerPoint Presentation</vt:lpstr>
      <vt:lpstr>Terms</vt:lpstr>
      <vt:lpstr>Examples</vt:lpstr>
      <vt:lpstr>PowerPoint Presentation</vt:lpstr>
      <vt:lpstr>Development Risk Drivers from Project Initialization</vt:lpstr>
      <vt:lpstr>Defect Prediction Factors</vt:lpstr>
      <vt:lpstr>Defect Removal Rating Scales </vt:lpstr>
      <vt:lpstr>Code Repository Analysis (SQUAAD)</vt:lpstr>
      <vt:lpstr>List of All Metrics</vt:lpstr>
      <vt:lpstr>Code Smells (SQUAAD)</vt:lpstr>
      <vt:lpstr>Security Vulnerabilities (SQUAAD)</vt:lpstr>
      <vt:lpstr>Evidence Criteria</vt:lpstr>
      <vt:lpstr>Quality Management Database  From Huawei’s DNA</vt:lpstr>
      <vt:lpstr>Issue Resolution Analysis</vt:lpstr>
      <vt:lpstr>Data Source Categories</vt:lpstr>
      <vt:lpstr>Integration with Machine Learning</vt:lpstr>
      <vt:lpstr>PowerPoint Presentation</vt:lpstr>
      <vt:lpstr>The Model Building Process</vt:lpstr>
      <vt:lpstr>The Data Collection Process</vt:lpstr>
      <vt:lpstr>Risk Prediction Neural Network</vt:lpstr>
      <vt:lpstr>Current Implementation of Risk Prediction Model</vt:lpstr>
      <vt:lpstr>Risk Estimation Model based on USC-CSSE Projects</vt:lpstr>
      <vt:lpstr>Empirically collected data - Risk Drivers</vt:lpstr>
      <vt:lpstr>Scatter Matrix for Data Simulation</vt:lpstr>
      <vt:lpstr>Example of Simulated Data</vt:lpstr>
      <vt:lpstr>The Trained Neural Network </vt:lpstr>
      <vt:lpstr>Risk Prediction Model based on Open Source Projects</vt:lpstr>
      <vt:lpstr>Empirically collected data - Issue Resolution (Jira) </vt:lpstr>
      <vt:lpstr>Empirically collected data - Time Tracking (Jira)</vt:lpstr>
      <vt:lpstr>Empirically collected data - Code Analysis (Github)</vt:lpstr>
      <vt:lpstr>Classified Cumulative Bugs by Severity (Jira)</vt:lpstr>
      <vt:lpstr>Empirically collected data - Personnel &amp; Contribution (Jira)</vt:lpstr>
      <vt:lpstr>Risk Assessment Metrics based on Open Source Data</vt:lpstr>
      <vt:lpstr> Training Risk Prediction Model</vt:lpstr>
      <vt:lpstr>The Trained Neural Network</vt:lpstr>
      <vt:lpstr>Combination of Risk Prediction Models</vt:lpstr>
      <vt:lpstr>Model Evaluation</vt:lpstr>
      <vt:lpstr>Risk Prediction Model Prototype</vt:lpstr>
      <vt:lpstr>Intelligent Risk Mitigation</vt:lpstr>
      <vt:lpstr>Knowledge Base for Mitigating Risk</vt:lpstr>
      <vt:lpstr>Risk Mitigation Strategies</vt:lpstr>
      <vt:lpstr>Learning the influences on risk </vt:lpstr>
      <vt:lpstr>Select the best actions to mitigate risk</vt:lpstr>
      <vt:lpstr>PowerPoint Presentation</vt:lpstr>
      <vt:lpstr>Conclusions</vt:lpstr>
      <vt:lpstr>Next Steps for Future Phases</vt:lpstr>
      <vt:lpstr>References</vt:lpstr>
      <vt:lpstr>PowerPoint Presentation</vt:lpstr>
      <vt:lpstr>The Three Layers - Input Layer</vt:lpstr>
      <vt:lpstr>The Three Layers - Hidden Layer </vt:lpstr>
      <vt:lpstr>The Three Layers - Output Layer </vt:lpstr>
      <vt:lpstr>PowerPoint Presentation</vt:lpstr>
      <vt:lpstr>Example of the Input Data</vt:lpstr>
      <vt:lpstr>The Model Training Process</vt:lpstr>
      <vt:lpstr>Model Training Method</vt:lpstr>
      <vt:lpstr>Cross Entropy as the Cost Function</vt:lpstr>
      <vt:lpstr>Forward Propagation</vt:lpstr>
      <vt:lpstr>Backward Propagation</vt:lpstr>
      <vt:lpstr>An Example of Backpropagation</vt:lpstr>
      <vt:lpstr>Model Validation</vt:lpstr>
      <vt:lpstr>Feature Selection </vt:lpstr>
      <vt:lpstr>Feature Selection </vt:lpstr>
      <vt:lpstr>Error Rate during Feature Selection</vt:lpstr>
      <vt:lpstr>Model Testing</vt:lpstr>
      <vt:lpstr>Estimation of Accuracy Confidence by Bootstrapping</vt:lpstr>
      <vt:lpstr>SQAaaS - Multi Metric View</vt:lpstr>
      <vt:lpstr>Coevolution of multiple quality attributes</vt:lpstr>
      <vt:lpstr>Logic for Redirecting the Workflow</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Intelligent Management Prototype  Phase V</dc:title>
  <cp:lastModifiedBy>Bo Wang</cp:lastModifiedBy>
  <cp:revision>1</cp:revision>
  <dcterms:modified xsi:type="dcterms:W3CDTF">2018-05-11T23:54:57Z</dcterms:modified>
</cp:coreProperties>
</file>